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304" r:id="rId3"/>
    <p:sldId id="310" r:id="rId4"/>
    <p:sldId id="301" r:id="rId5"/>
    <p:sldId id="303" r:id="rId6"/>
    <p:sldId id="316" r:id="rId7"/>
    <p:sldId id="308" r:id="rId8"/>
    <p:sldId id="305" r:id="rId9"/>
    <p:sldId id="311" r:id="rId10"/>
    <p:sldId id="312" r:id="rId11"/>
    <p:sldId id="313" r:id="rId12"/>
    <p:sldId id="317" r:id="rId13"/>
    <p:sldId id="298" r:id="rId14"/>
    <p:sldId id="307" r:id="rId15"/>
    <p:sldId id="318" r:id="rId16"/>
    <p:sldId id="315" r:id="rId17"/>
    <p:sldId id="314" r:id="rId18"/>
  </p:sldIdLst>
  <p:sldSz cx="9144000" cy="5143500" type="screen16x9"/>
  <p:notesSz cx="6858000" cy="9144000"/>
  <p:embeddedFontLst>
    <p:embeddedFont>
      <p:font typeface="MS UI Gothic" pitchFamily="34" charset="-128"/>
      <p:regular r:id="rId20"/>
    </p:embeddedFont>
    <p:embeddedFont>
      <p:font typeface="Oswald" charset="0"/>
      <p:regular r:id="rId21"/>
      <p:bold r:id="rId22"/>
    </p:embeddedFont>
    <p:embeddedFont>
      <p:font typeface="Source Sans Pro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Microsoft YaHei" pitchFamily="34" charset="-122"/>
      <p:regular r:id="rId31"/>
      <p:bold r:id="rId32"/>
    </p:embeddedFont>
    <p:embeddedFont>
      <p:font typeface="Microsoft Himalaya" pitchFamily="2" charset="0"/>
      <p:regular r:id="rId33"/>
    </p:embeddedFont>
    <p:embeddedFont>
      <p:font typeface="宋体" pitchFamily="2" charset="-122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BCDC9"/>
    <a:srgbClr val="8EC400"/>
    <a:srgbClr val="00A7C8"/>
    <a:srgbClr val="00CEF6"/>
    <a:srgbClr val="3C78D8"/>
    <a:srgbClr val="7F7F7F"/>
    <a:srgbClr val="AFF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3407" autoAdjust="0"/>
  </p:normalViewPr>
  <p:slideViewPr>
    <p:cSldViewPr snapToGrid="0">
      <p:cViewPr varScale="1">
        <p:scale>
          <a:sx n="109" d="100"/>
          <a:sy n="109" d="100"/>
        </p:scale>
        <p:origin x="-682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UTC\Desktop\&#29976;&#29305;&#2229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TW"/>
  <c:chart>
    <c:autoTitleDeleted val="1"/>
    <c:plotArea>
      <c:layout/>
      <c:barChart>
        <c:barDir val="bar"/>
        <c:grouping val="stacked"/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工作表1!$A$2:$A$19</c:f>
              <c:strCache>
                <c:ptCount val="18"/>
                <c:pt idx="0">
                  <c:v>企劃書                                      </c:v>
                </c:pt>
                <c:pt idx="1">
                  <c:v>應用端                                      </c:v>
                </c:pt>
                <c:pt idx="2">
                  <c:v>溫溼度感測                        </c:v>
                </c:pt>
                <c:pt idx="3">
                  <c:v>  播放音樂                            </c:v>
                </c:pt>
                <c:pt idx="4">
                  <c:v>  分貝儀                                </c:v>
                </c:pt>
                <c:pt idx="5">
                  <c:v>人體感測                            </c:v>
                </c:pt>
                <c:pt idx="6">
                  <c:v>示警及截圖                        </c:v>
                </c:pt>
                <c:pt idx="7">
                  <c:v>手機端                                      </c:v>
                </c:pt>
                <c:pt idx="8">
                  <c:v>會員系統&amp;裝置設定        </c:v>
                </c:pt>
                <c:pt idx="9">
                  <c:v>即時數據                             </c:v>
                </c:pt>
                <c:pt idx="10">
                  <c:v>歷史圖表顯示                    </c:v>
                </c:pt>
                <c:pt idx="11">
                  <c:v>語音輸入 &amp;按鈕操控介面</c:v>
                </c:pt>
                <c:pt idx="12">
                  <c:v>後端                                          </c:v>
                </c:pt>
                <c:pt idx="13">
                  <c:v>    資料存儲                             </c:v>
                </c:pt>
                <c:pt idx="14">
                  <c:v>    數據分析                             </c:v>
                </c:pt>
                <c:pt idx="15">
                  <c:v>    示警介面+推播                   </c:v>
                </c:pt>
                <c:pt idx="16">
                  <c:v>整合                                        </c:v>
                </c:pt>
                <c:pt idx="17">
                  <c:v>成果報告                                </c:v>
                </c:pt>
              </c:strCache>
            </c:strRef>
          </c:cat>
          <c:val>
            <c:numRef>
              <c:f>工作表1!$C$2:$C$19</c:f>
              <c:numCache>
                <c:formatCode>m/d;@</c:formatCode>
                <c:ptCount val="18"/>
                <c:pt idx="0">
                  <c:v>44821</c:v>
                </c:pt>
                <c:pt idx="1">
                  <c:v>44826</c:v>
                </c:pt>
                <c:pt idx="2">
                  <c:v>44818</c:v>
                </c:pt>
                <c:pt idx="3">
                  <c:v>44819</c:v>
                </c:pt>
                <c:pt idx="4">
                  <c:v>44823</c:v>
                </c:pt>
                <c:pt idx="5">
                  <c:v>44825</c:v>
                </c:pt>
                <c:pt idx="6">
                  <c:v>44826</c:v>
                </c:pt>
                <c:pt idx="7">
                  <c:v>44826</c:v>
                </c:pt>
                <c:pt idx="8">
                  <c:v>44819</c:v>
                </c:pt>
                <c:pt idx="9">
                  <c:v>44823</c:v>
                </c:pt>
                <c:pt idx="10">
                  <c:v>44824</c:v>
                </c:pt>
                <c:pt idx="11">
                  <c:v>44826</c:v>
                </c:pt>
                <c:pt idx="12">
                  <c:v>44826</c:v>
                </c:pt>
                <c:pt idx="13">
                  <c:v>44820</c:v>
                </c:pt>
                <c:pt idx="14">
                  <c:v>44823</c:v>
                </c:pt>
                <c:pt idx="15">
                  <c:v>44826</c:v>
                </c:pt>
                <c:pt idx="16">
                  <c:v>44826</c:v>
                </c:pt>
                <c:pt idx="17">
                  <c:v>44830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603-4583-A5CF-1BAC3119DA1F}"/>
            </c:ext>
          </c:extLst>
        </c:ser>
        <c:overlap val="100"/>
        <c:axId val="139336704"/>
        <c:axId val="139662464"/>
      </c:barChart>
      <c:barChart>
        <c:barDir val="bar"/>
        <c:grouping val="stacked"/>
        <c:ser>
          <c:idx val="0"/>
          <c:order val="0"/>
          <c:spPr>
            <a:solidFill>
              <a:schemeClr val="bg1"/>
            </a:solidFill>
            <a:ln>
              <a:noFill/>
            </a:ln>
            <a:effectLst/>
          </c:spPr>
          <c:cat>
            <c:strRef>
              <c:f>工作表1!$A$2:$A$19</c:f>
              <c:strCache>
                <c:ptCount val="18"/>
                <c:pt idx="0">
                  <c:v>企劃書                                      </c:v>
                </c:pt>
                <c:pt idx="1">
                  <c:v>應用端                                      </c:v>
                </c:pt>
                <c:pt idx="2">
                  <c:v>溫溼度感測                        </c:v>
                </c:pt>
                <c:pt idx="3">
                  <c:v>  播放音樂                            </c:v>
                </c:pt>
                <c:pt idx="4">
                  <c:v>  分貝儀                                </c:v>
                </c:pt>
                <c:pt idx="5">
                  <c:v>人體感測                            </c:v>
                </c:pt>
                <c:pt idx="6">
                  <c:v>示警及截圖                        </c:v>
                </c:pt>
                <c:pt idx="7">
                  <c:v>手機端                                      </c:v>
                </c:pt>
                <c:pt idx="8">
                  <c:v>會員系統&amp;裝置設定        </c:v>
                </c:pt>
                <c:pt idx="9">
                  <c:v>即時數據                             </c:v>
                </c:pt>
                <c:pt idx="10">
                  <c:v>歷史圖表顯示                    </c:v>
                </c:pt>
                <c:pt idx="11">
                  <c:v>語音輸入 &amp;按鈕操控介面</c:v>
                </c:pt>
                <c:pt idx="12">
                  <c:v>後端                                          </c:v>
                </c:pt>
                <c:pt idx="13">
                  <c:v>    資料存儲                             </c:v>
                </c:pt>
                <c:pt idx="14">
                  <c:v>    數據分析                             </c:v>
                </c:pt>
                <c:pt idx="15">
                  <c:v>    示警介面+推播                   </c:v>
                </c:pt>
                <c:pt idx="16">
                  <c:v>整合                                        </c:v>
                </c:pt>
                <c:pt idx="17">
                  <c:v>成果報告                                </c:v>
                </c:pt>
              </c:strCache>
            </c:strRef>
          </c:cat>
          <c:val>
            <c:numRef>
              <c:f>工作表1!$B$2:$B$19</c:f>
              <c:numCache>
                <c:formatCode>m/d;@</c:formatCode>
                <c:ptCount val="18"/>
                <c:pt idx="0">
                  <c:v>44817</c:v>
                </c:pt>
                <c:pt idx="1">
                  <c:v>44817</c:v>
                </c:pt>
                <c:pt idx="2">
                  <c:v>44817</c:v>
                </c:pt>
                <c:pt idx="3">
                  <c:v>44818</c:v>
                </c:pt>
                <c:pt idx="4">
                  <c:v>44819</c:v>
                </c:pt>
                <c:pt idx="5">
                  <c:v>44823</c:v>
                </c:pt>
                <c:pt idx="6">
                  <c:v>44825</c:v>
                </c:pt>
                <c:pt idx="7">
                  <c:v>44817</c:v>
                </c:pt>
                <c:pt idx="8">
                  <c:v>44817</c:v>
                </c:pt>
                <c:pt idx="9">
                  <c:v>44819</c:v>
                </c:pt>
                <c:pt idx="10">
                  <c:v>44823</c:v>
                </c:pt>
                <c:pt idx="11">
                  <c:v>44824</c:v>
                </c:pt>
                <c:pt idx="12">
                  <c:v>44817</c:v>
                </c:pt>
                <c:pt idx="13">
                  <c:v>44817</c:v>
                </c:pt>
                <c:pt idx="14">
                  <c:v>44820</c:v>
                </c:pt>
                <c:pt idx="15">
                  <c:v>44823</c:v>
                </c:pt>
                <c:pt idx="16">
                  <c:v>44823</c:v>
                </c:pt>
                <c:pt idx="17">
                  <c:v>44829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603-4583-A5CF-1BAC3119DA1F}"/>
            </c:ext>
          </c:extLst>
        </c:ser>
        <c:overlap val="100"/>
        <c:axId val="139620736"/>
        <c:axId val="139664000"/>
      </c:barChart>
      <c:catAx>
        <c:axId val="139336704"/>
        <c:scaling>
          <c:orientation val="maxMin"/>
        </c:scaling>
        <c:axPos val="l"/>
        <c:numFmt formatCode="@" sourceLinked="0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9662464"/>
        <c:crosses val="autoZero"/>
        <c:lblAlgn val="ctr"/>
        <c:lblOffset val="100"/>
      </c:catAx>
      <c:valAx>
        <c:axId val="139662464"/>
        <c:scaling>
          <c:orientation val="minMax"/>
          <c:max val="44830"/>
          <c:min val="44816"/>
        </c:scaling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;@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9336704"/>
        <c:crosses val="autoZero"/>
        <c:crossBetween val="between"/>
        <c:majorUnit val="2"/>
      </c:valAx>
      <c:valAx>
        <c:axId val="139664000"/>
        <c:scaling>
          <c:orientation val="minMax"/>
        </c:scaling>
        <c:delete val="1"/>
        <c:axPos val="t"/>
        <c:numFmt formatCode="m/d;@" sourceLinked="1"/>
        <c:tickLblPos val="nextTo"/>
        <c:crossAx val="139620736"/>
        <c:crosses val="autoZero"/>
        <c:crossBetween val="between"/>
      </c:valAx>
      <c:catAx>
        <c:axId val="139620736"/>
        <c:scaling>
          <c:orientation val="maxMin"/>
        </c:scaling>
        <c:delete val="1"/>
        <c:axPos val="r"/>
        <c:numFmt formatCode="General" sourceLinked="1"/>
        <c:tickLblPos val="nextTo"/>
        <c:crossAx val="139664000"/>
        <c:crosses val="max"/>
        <c:auto val="1"/>
        <c:lblAlgn val="ctr"/>
        <c:lblOffset val="100"/>
      </c:cat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TW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8EF1D-6432-4A86-AF0F-36AB7C0F722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4FCA40A-F97A-4A7B-B5BC-239443A4AD73}">
      <dgm:prSet phldrT="[文字]" custT="1"/>
      <dgm:spPr/>
      <dgm:t>
        <a:bodyPr/>
        <a:lstStyle/>
        <a:p>
          <a:pPr algn="ctr"/>
          <a:r>
            <a: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rPr>
            <a:t>結合聲音感測</a:t>
          </a:r>
        </a:p>
      </dgm:t>
    </dgm:pt>
    <dgm:pt modelId="{71DDA750-07E1-4B7B-889D-1AF37AA89E29}" type="parTrans" cxnId="{9EF0A0C8-1B0E-4A8F-B932-BA1397CFDAB5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D5D187-EEB2-4244-B884-30FC94A2232E}" type="sibTrans" cxnId="{9EF0A0C8-1B0E-4A8F-B932-BA1397CFDAB5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F6FD05-FB76-4B28-A9FC-2C4482869EAC}">
      <dgm:prSet phldrT="[文字]" custT="1"/>
      <dgm:spPr/>
      <dgm:t>
        <a:bodyPr/>
        <a:lstStyle/>
        <a:p>
          <a:pPr algn="ctr"/>
          <a:r>
            <a: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rPr>
            <a:t>了解環境狀態</a:t>
          </a:r>
        </a:p>
      </dgm:t>
    </dgm:pt>
    <dgm:pt modelId="{2365EF4F-2A4E-4BC9-95E0-7AA323528BA8}" type="parTrans" cxnId="{2E529846-2B58-49B5-8DE9-32E6810D73BE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7D6F1AC-19C9-41A7-AB02-33DB84DAC7B1}" type="sibTrans" cxnId="{2E529846-2B58-49B5-8DE9-32E6810D73BE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B39F99-5853-40FB-9CC5-19C2C806CDBE}">
      <dgm:prSet phldrT="[文字]" custT="1"/>
      <dgm:spPr/>
      <dgm:t>
        <a:bodyPr/>
        <a:lstStyle/>
        <a:p>
          <a:pPr algn="ctr"/>
          <a:r>
            <a:rPr lang="zh-TW" alt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rPr>
            <a:t>擴展應用功能</a:t>
          </a:r>
          <a:endParaRPr lang="zh-TW" altLang="en-US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142289E-1330-4873-B720-146C73D70333}" type="parTrans" cxnId="{EE63B46F-A50A-41CD-AA96-DFF4697B502A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620CD8-61B6-4A82-A713-0D93BF82312A}" type="sibTrans" cxnId="{EE63B46F-A50A-41CD-AA96-DFF4697B502A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BC64FA-0534-4CFF-9E15-B9C4E668B0CF}">
      <dgm:prSet phldrT="[文字]" custT="1"/>
      <dgm:spPr/>
      <dgm:t>
        <a:bodyPr/>
        <a:lstStyle/>
        <a:p>
          <a:pPr algn="ctr"/>
          <a:r>
            <a: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rPr>
            <a:t>自動化的系統</a:t>
          </a:r>
        </a:p>
      </dgm:t>
    </dgm:pt>
    <dgm:pt modelId="{827F313A-21C8-402D-80CC-E614BC4F0EA4}" type="parTrans" cxnId="{A7AE07D7-85AC-4049-B3DB-147CC0123D6A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00A230-9163-454A-973B-7B246A13F263}" type="sibTrans" cxnId="{A7AE07D7-85AC-4049-B3DB-147CC0123D6A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188928-7B6C-401B-90AB-BC08B4CF8E96}">
      <dgm:prSet phldrT="[文字]" custT="1"/>
      <dgm:spPr/>
      <dgm:t>
        <a:bodyPr/>
        <a:lstStyle/>
        <a:p>
          <a:pPr algn="ctr"/>
          <a:r>
            <a:rPr lang="zh-TW" alt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rPr>
            <a:t>保障居家安全</a:t>
          </a:r>
          <a:endParaRPr lang="zh-TW" altLang="en-US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60D90AF-3566-4944-B76D-2A2D0D65DC93}" type="parTrans" cxnId="{7096E117-2586-4D5B-B8E1-4780A0373665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43F763-B0F7-4ECC-B45F-3AA5D73083B8}" type="sibTrans" cxnId="{7096E117-2586-4D5B-B8E1-4780A0373665}">
      <dgm:prSet/>
      <dgm:spPr/>
      <dgm:t>
        <a:bodyPr/>
        <a:lstStyle/>
        <a:p>
          <a:pPr algn="ctr"/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F4FED6C-52B9-4EB2-ACED-53829C3E1C39}" type="pres">
      <dgm:prSet presAssocID="{2188EF1D-6432-4A86-AF0F-36AB7C0F722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FDC2DEC-11F2-4817-A5B0-7212939BDC13}" type="pres">
      <dgm:prSet presAssocID="{44FCA40A-F97A-4A7B-B5BC-239443A4AD73}" presName="parentText" presStyleLbl="node1" presStyleIdx="0" presStyleCnt="5" custLinFactNeighborX="76646" custLinFactNeighborY="-1071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7BC36F-3A2B-441C-A9F1-8B99FB24535D}" type="pres">
      <dgm:prSet presAssocID="{14D5D187-EEB2-4244-B884-30FC94A2232E}" presName="spacer" presStyleCnt="0"/>
      <dgm:spPr/>
      <dgm:t>
        <a:bodyPr/>
        <a:lstStyle/>
        <a:p>
          <a:endParaRPr lang="zh-TW" altLang="en-US"/>
        </a:p>
      </dgm:t>
    </dgm:pt>
    <dgm:pt modelId="{418A6413-1CB2-43EB-911D-CE60175CADB7}" type="pres">
      <dgm:prSet presAssocID="{A4F6FD05-FB76-4B28-A9FC-2C4482869EAC}" presName="parentText" presStyleLbl="node1" presStyleIdx="1" presStyleCnt="5" custLinFactNeighborY="1445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08744F2-8F5F-44D3-8101-D62581ED4BD6}" type="pres">
      <dgm:prSet presAssocID="{B7D6F1AC-19C9-41A7-AB02-33DB84DAC7B1}" presName="spacer" presStyleCnt="0"/>
      <dgm:spPr/>
      <dgm:t>
        <a:bodyPr/>
        <a:lstStyle/>
        <a:p>
          <a:endParaRPr lang="zh-TW" altLang="en-US"/>
        </a:p>
      </dgm:t>
    </dgm:pt>
    <dgm:pt modelId="{07CDAA87-7F13-4F91-8758-CAF8C7C8DB07}" type="pres">
      <dgm:prSet presAssocID="{BBBC64FA-0534-4CFF-9E15-B9C4E668B0CF}" presName="parentText" presStyleLbl="node1" presStyleIdx="2" presStyleCnt="5" custLinFactNeighborY="1445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D7DB2-8531-4993-A106-0979BA769AEA}" type="pres">
      <dgm:prSet presAssocID="{5800A230-9163-454A-973B-7B246A13F263}" presName="spacer" presStyleCnt="0"/>
      <dgm:spPr/>
      <dgm:t>
        <a:bodyPr/>
        <a:lstStyle/>
        <a:p>
          <a:endParaRPr lang="zh-TW" altLang="en-US"/>
        </a:p>
      </dgm:t>
    </dgm:pt>
    <dgm:pt modelId="{E874DB00-A120-4194-B407-3C199A3BC308}" type="pres">
      <dgm:prSet presAssocID="{C8188928-7B6C-401B-90AB-BC08B4CF8E96}" presName="parentText" presStyleLbl="node1" presStyleIdx="3" presStyleCnt="5" custLinFactNeighborY="488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A1E2E8D-B103-4D95-804F-4C1B25619909}" type="pres">
      <dgm:prSet presAssocID="{B443F763-B0F7-4ECC-B45F-3AA5D73083B8}" presName="spacer" presStyleCnt="0"/>
      <dgm:spPr/>
      <dgm:t>
        <a:bodyPr/>
        <a:lstStyle/>
        <a:p>
          <a:endParaRPr lang="zh-TW" altLang="en-US"/>
        </a:p>
      </dgm:t>
    </dgm:pt>
    <dgm:pt modelId="{EED38D4E-E0C8-4A08-A007-6CE3EABEEB1D}" type="pres">
      <dgm:prSet presAssocID="{A9B39F99-5853-40FB-9CC5-19C2C806CDB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D1EE5ED-FE1F-4BDC-A732-44D66ED0825A}" type="presOf" srcId="{A9B39F99-5853-40FB-9CC5-19C2C806CDBE}" destId="{EED38D4E-E0C8-4A08-A007-6CE3EABEEB1D}" srcOrd="0" destOrd="0" presId="urn:microsoft.com/office/officeart/2005/8/layout/vList2"/>
    <dgm:cxn modelId="{1DB369C0-42B6-4988-8DBD-6B5774043A60}" type="presOf" srcId="{C8188928-7B6C-401B-90AB-BC08B4CF8E96}" destId="{E874DB00-A120-4194-B407-3C199A3BC308}" srcOrd="0" destOrd="0" presId="urn:microsoft.com/office/officeart/2005/8/layout/vList2"/>
    <dgm:cxn modelId="{0FB4D05D-A3F9-4FEE-A26A-50CC410CE617}" type="presOf" srcId="{2188EF1D-6432-4A86-AF0F-36AB7C0F722E}" destId="{9F4FED6C-52B9-4EB2-ACED-53829C3E1C39}" srcOrd="0" destOrd="0" presId="urn:microsoft.com/office/officeart/2005/8/layout/vList2"/>
    <dgm:cxn modelId="{73623460-BD2C-49F5-97C4-167AE29562B6}" type="presOf" srcId="{A4F6FD05-FB76-4B28-A9FC-2C4482869EAC}" destId="{418A6413-1CB2-43EB-911D-CE60175CADB7}" srcOrd="0" destOrd="0" presId="urn:microsoft.com/office/officeart/2005/8/layout/vList2"/>
    <dgm:cxn modelId="{A7AE07D7-85AC-4049-B3DB-147CC0123D6A}" srcId="{2188EF1D-6432-4A86-AF0F-36AB7C0F722E}" destId="{BBBC64FA-0534-4CFF-9E15-B9C4E668B0CF}" srcOrd="2" destOrd="0" parTransId="{827F313A-21C8-402D-80CC-E614BC4F0EA4}" sibTransId="{5800A230-9163-454A-973B-7B246A13F263}"/>
    <dgm:cxn modelId="{EE63B46F-A50A-41CD-AA96-DFF4697B502A}" srcId="{2188EF1D-6432-4A86-AF0F-36AB7C0F722E}" destId="{A9B39F99-5853-40FB-9CC5-19C2C806CDBE}" srcOrd="4" destOrd="0" parTransId="{6142289E-1330-4873-B720-146C73D70333}" sibTransId="{C4620CD8-61B6-4A82-A713-0D93BF82312A}"/>
    <dgm:cxn modelId="{9836500B-B08F-4447-BAF6-87C9FCF97CB4}" type="presOf" srcId="{BBBC64FA-0534-4CFF-9E15-B9C4E668B0CF}" destId="{07CDAA87-7F13-4F91-8758-CAF8C7C8DB07}" srcOrd="0" destOrd="0" presId="urn:microsoft.com/office/officeart/2005/8/layout/vList2"/>
    <dgm:cxn modelId="{D8377857-2806-49E1-B51B-0B385975ED06}" type="presOf" srcId="{44FCA40A-F97A-4A7B-B5BC-239443A4AD73}" destId="{9FDC2DEC-11F2-4817-A5B0-7212939BDC13}" srcOrd="0" destOrd="0" presId="urn:microsoft.com/office/officeart/2005/8/layout/vList2"/>
    <dgm:cxn modelId="{7096E117-2586-4D5B-B8E1-4780A0373665}" srcId="{2188EF1D-6432-4A86-AF0F-36AB7C0F722E}" destId="{C8188928-7B6C-401B-90AB-BC08B4CF8E96}" srcOrd="3" destOrd="0" parTransId="{660D90AF-3566-4944-B76D-2A2D0D65DC93}" sibTransId="{B443F763-B0F7-4ECC-B45F-3AA5D73083B8}"/>
    <dgm:cxn modelId="{9EF0A0C8-1B0E-4A8F-B932-BA1397CFDAB5}" srcId="{2188EF1D-6432-4A86-AF0F-36AB7C0F722E}" destId="{44FCA40A-F97A-4A7B-B5BC-239443A4AD73}" srcOrd="0" destOrd="0" parTransId="{71DDA750-07E1-4B7B-889D-1AF37AA89E29}" sibTransId="{14D5D187-EEB2-4244-B884-30FC94A2232E}"/>
    <dgm:cxn modelId="{2E529846-2B58-49B5-8DE9-32E6810D73BE}" srcId="{2188EF1D-6432-4A86-AF0F-36AB7C0F722E}" destId="{A4F6FD05-FB76-4B28-A9FC-2C4482869EAC}" srcOrd="1" destOrd="0" parTransId="{2365EF4F-2A4E-4BC9-95E0-7AA323528BA8}" sibTransId="{B7D6F1AC-19C9-41A7-AB02-33DB84DAC7B1}"/>
    <dgm:cxn modelId="{A07C3C28-A14B-45BE-AECB-16F47398AFDA}" type="presParOf" srcId="{9F4FED6C-52B9-4EB2-ACED-53829C3E1C39}" destId="{9FDC2DEC-11F2-4817-A5B0-7212939BDC13}" srcOrd="0" destOrd="0" presId="urn:microsoft.com/office/officeart/2005/8/layout/vList2"/>
    <dgm:cxn modelId="{81EE786B-B7C4-4EB4-873A-E33A641B4F89}" type="presParOf" srcId="{9F4FED6C-52B9-4EB2-ACED-53829C3E1C39}" destId="{DB7BC36F-3A2B-441C-A9F1-8B99FB24535D}" srcOrd="1" destOrd="0" presId="urn:microsoft.com/office/officeart/2005/8/layout/vList2"/>
    <dgm:cxn modelId="{D3FAA2B6-A032-4078-9456-49AD3574DE00}" type="presParOf" srcId="{9F4FED6C-52B9-4EB2-ACED-53829C3E1C39}" destId="{418A6413-1CB2-43EB-911D-CE60175CADB7}" srcOrd="2" destOrd="0" presId="urn:microsoft.com/office/officeart/2005/8/layout/vList2"/>
    <dgm:cxn modelId="{81B32EC2-7D7C-4099-B6FA-1641F6BDBFCB}" type="presParOf" srcId="{9F4FED6C-52B9-4EB2-ACED-53829C3E1C39}" destId="{208744F2-8F5F-44D3-8101-D62581ED4BD6}" srcOrd="3" destOrd="0" presId="urn:microsoft.com/office/officeart/2005/8/layout/vList2"/>
    <dgm:cxn modelId="{8C31C75B-4823-4B14-917C-84D6C622EB5E}" type="presParOf" srcId="{9F4FED6C-52B9-4EB2-ACED-53829C3E1C39}" destId="{07CDAA87-7F13-4F91-8758-CAF8C7C8DB07}" srcOrd="4" destOrd="0" presId="urn:microsoft.com/office/officeart/2005/8/layout/vList2"/>
    <dgm:cxn modelId="{EBE5795E-8001-418B-B4F6-3A88B7DCAF96}" type="presParOf" srcId="{9F4FED6C-52B9-4EB2-ACED-53829C3E1C39}" destId="{452D7DB2-8531-4993-A106-0979BA769AEA}" srcOrd="5" destOrd="0" presId="urn:microsoft.com/office/officeart/2005/8/layout/vList2"/>
    <dgm:cxn modelId="{FDB5CB19-9780-4665-B2E8-DE245162FA41}" type="presParOf" srcId="{9F4FED6C-52B9-4EB2-ACED-53829C3E1C39}" destId="{E874DB00-A120-4194-B407-3C199A3BC308}" srcOrd="6" destOrd="0" presId="urn:microsoft.com/office/officeart/2005/8/layout/vList2"/>
    <dgm:cxn modelId="{192884CD-F67D-4AE2-BCBE-621A0D2A1FBA}" type="presParOf" srcId="{9F4FED6C-52B9-4EB2-ACED-53829C3E1C39}" destId="{9A1E2E8D-B103-4D95-804F-4C1B25619909}" srcOrd="7" destOrd="0" presId="urn:microsoft.com/office/officeart/2005/8/layout/vList2"/>
    <dgm:cxn modelId="{3E96056C-4BF6-470D-90B8-5EC6FF8DAEAE}" type="presParOf" srcId="{9F4FED6C-52B9-4EB2-ACED-53829C3E1C39}" destId="{EED38D4E-E0C8-4A08-A007-6CE3EABEEB1D}" srcOrd="8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431CE31-D405-4E45-9B5F-47CE615DB5E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1379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431CE31-D405-4E45-9B5F-47CE615DB5E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1379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41446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2091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431CE31-D405-4E45-9B5F-47CE615DB5E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5230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431CE31-D405-4E45-9B5F-47CE615DB5E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1379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7304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8744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431CE31-D405-4E45-9B5F-47CE615DB5E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2793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431CE31-D405-4E45-9B5F-47CE615DB5E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1379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431CE31-D405-4E45-9B5F-47CE615DB5E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137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615609" y="2571750"/>
            <a:ext cx="604822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居家安全偵測系統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" name="Google Shape;486;p16">
            <a:extLst>
              <a:ext uri="{FF2B5EF4-FFF2-40B4-BE49-F238E27FC236}">
                <a16:creationId xmlns:a16="http://schemas.microsoft.com/office/drawing/2014/main" xmlns="" id="{B6A3A92C-75B0-4E83-A329-C09E6DD99CC3}"/>
              </a:ext>
            </a:extLst>
          </p:cNvPr>
          <p:cNvSpPr txBox="1">
            <a:spLocks/>
          </p:cNvSpPr>
          <p:nvPr/>
        </p:nvSpPr>
        <p:spPr>
          <a:xfrm>
            <a:off x="3449238" y="3605594"/>
            <a:ext cx="5214600" cy="1537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TW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指導教師 ： </a:t>
            </a:r>
            <a:r>
              <a:rPr lang="zh-TW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池昆晃 </a:t>
            </a:r>
            <a:r>
              <a:rPr lang="zh-TW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老師</a:t>
            </a:r>
            <a:endParaRPr lang="en-US" altLang="zh-TW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algn="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專題成員 ： </a:t>
            </a:r>
            <a:r>
              <a:rPr lang="en-US" altLang="zh-TW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14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 王稚鈜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algn="r"/>
            <a:r>
              <a:rPr lang="en-US" altLang="zh-TW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17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 賴宏哲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algn="r"/>
            <a:r>
              <a:rPr lang="en-US" altLang="zh-TW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18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 張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皓程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algn="r"/>
            <a:r>
              <a:rPr lang="en-US" altLang="zh-TW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19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 莊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t>鎮榕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95300" y="4757630"/>
            <a:ext cx="548700" cy="38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825" y="1263743"/>
            <a:ext cx="3523534" cy="29803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36502" y="1265033"/>
            <a:ext cx="4751090" cy="2949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Google Shape;469;p14">
            <a:extLst>
              <a:ext uri="{FF2B5EF4-FFF2-40B4-BE49-F238E27FC236}">
                <a16:creationId xmlns:a16="http://schemas.microsoft.com/office/drawing/2014/main" xmlns="" id="{8BD89A0A-95AD-41E3-908E-94835DBEC463}"/>
              </a:ext>
            </a:extLst>
          </p:cNvPr>
          <p:cNvSpPr txBox="1">
            <a:spLocks/>
          </p:cNvSpPr>
          <p:nvPr/>
        </p:nvSpPr>
        <p:spPr>
          <a:xfrm>
            <a:off x="0" y="100725"/>
            <a:ext cx="9144000" cy="68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實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際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成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果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-	Server</a:t>
            </a:r>
            <a:endParaRPr lang="zh-TW" altLang="en-US" sz="3200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 r="15506"/>
          <a:stretch>
            <a:fillRect/>
          </a:stretch>
        </p:blipFill>
        <p:spPr bwMode="auto">
          <a:xfrm>
            <a:off x="244305" y="411827"/>
            <a:ext cx="3839616" cy="41775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49471" y="404849"/>
            <a:ext cx="4715322" cy="4174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" name="Picture 10" descr="https://lh4.googleusercontent.com/4RB1gSAsimaI6hA-dmrRQIhx-PHlMP2183E-jD5HXmihnD7elafMh11AY-7nhq-KSA5UWjPsiI0DAY_Xfvv62pPToc61YxpANs12borhmMSZcdMLZLM-nddLfz3FDI--dqL8W68altkRK3Cx9UaZvqeuA2gPo7O7rwi1SN-5m0RJ5H48-4okhFRo-XIH4Sou7OOR6w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48926" y="1162549"/>
            <a:ext cx="4898762" cy="3351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8348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6000" y="1094400"/>
            <a:ext cx="1758800" cy="31352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7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95300" y="4757630"/>
            <a:ext cx="548700" cy="38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124932" name="Picture 4" descr="https://lh3.googleusercontent.com/Sm4GjV2jd-rXE7n2QLGVh8T024HPmmKOJoov3X3MTGTs4MEaD07fT_ek7q1KPaKJsC9fcV1yBfMHfVMJKMwhssFjk8FW1aiJQ4rAr8MztNsU3L4PP-wrG8Gz1-GSQitwbrjVc5k1G9iEo6JcdcGUkSXrdwfBIlFt8E4QbOHULaZ1uLAdHuTY6ByyY_Yvyi0CBKywl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938" y="1079087"/>
            <a:ext cx="1771794" cy="3147762"/>
          </a:xfrm>
          <a:prstGeom prst="rect">
            <a:avLst/>
          </a:prstGeom>
          <a:noFill/>
        </p:spPr>
      </p:pic>
      <p:pic>
        <p:nvPicPr>
          <p:cNvPr id="124934" name="Picture 6" descr="https://lh3.googleusercontent.com/tSwWQbtSKwqMhKbdHOPavKzjI2A3dKsRolzLd_y4sOMUGTbR6Y2VDXhYzEe5UTbr0CEniGgH1ZZsXkGIOttgi6TL5iJtcWEk8-hL4WwkPSONNyKvKgANJWJEu_UCWJIieh1isWrxqXzUdJHEEqyOGgG5f4URDZf_PGytn3gxANeJBlCO_gNbQO2HkHaqtfGx1JwoN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2271" y="1085485"/>
            <a:ext cx="1779503" cy="3148837"/>
          </a:xfrm>
          <a:prstGeom prst="rect">
            <a:avLst/>
          </a:prstGeom>
          <a:noFill/>
        </p:spPr>
      </p:pic>
      <p:sp>
        <p:nvSpPr>
          <p:cNvPr id="11" name="Google Shape;469;p14">
            <a:extLst>
              <a:ext uri="{FF2B5EF4-FFF2-40B4-BE49-F238E27FC236}">
                <a16:creationId xmlns:a16="http://schemas.microsoft.com/office/drawing/2014/main" xmlns="" id="{8BD89A0A-95AD-41E3-908E-94835DBEC463}"/>
              </a:ext>
            </a:extLst>
          </p:cNvPr>
          <p:cNvSpPr txBox="1">
            <a:spLocks/>
          </p:cNvSpPr>
          <p:nvPr/>
        </p:nvSpPr>
        <p:spPr>
          <a:xfrm>
            <a:off x="0" y="100725"/>
            <a:ext cx="9144000" cy="68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實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際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成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果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-	APP</a:t>
            </a:r>
            <a:endParaRPr lang="zh-TW" altLang="en-US" sz="3200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124940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43656" y="1093155"/>
            <a:ext cx="1763512" cy="3135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4939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5794" y="467891"/>
            <a:ext cx="7963068" cy="427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42" name="Picture 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9282" y="474922"/>
            <a:ext cx="7952865" cy="426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28348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321415" y="3025083"/>
            <a:ext cx="2298032" cy="1067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</a:rPr>
              <a:t>大綱</a:t>
            </a:r>
            <a:endParaRPr sz="7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4068393" y="1514595"/>
            <a:ext cx="2050054" cy="57064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</a:rPr>
              <a:t>第一部分</a:t>
            </a:r>
            <a:endParaRPr sz="2400" b="1" dirty="0">
              <a:solidFill>
                <a:schemeClr val="tx2"/>
              </a:solidFill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5" name="Google Shape;600;p27"/>
          <p:cNvSpPr txBox="1">
            <a:spLocks/>
          </p:cNvSpPr>
          <p:nvPr/>
        </p:nvSpPr>
        <p:spPr>
          <a:xfrm>
            <a:off x="4076413" y="2450766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第二部分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7" name="Google Shape;600;p27"/>
          <p:cNvSpPr txBox="1">
            <a:spLocks/>
          </p:cNvSpPr>
          <p:nvPr/>
        </p:nvSpPr>
        <p:spPr>
          <a:xfrm>
            <a:off x="4083184" y="3407048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三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0" name="Google Shape;600;p27"/>
          <p:cNvSpPr txBox="1">
            <a:spLocks/>
          </p:cNvSpPr>
          <p:nvPr/>
        </p:nvSpPr>
        <p:spPr>
          <a:xfrm>
            <a:off x="6358976" y="1501991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簡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介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1" name="Google Shape;600;p27"/>
          <p:cNvSpPr txBox="1">
            <a:spLocks/>
          </p:cNvSpPr>
          <p:nvPr/>
        </p:nvSpPr>
        <p:spPr>
          <a:xfrm>
            <a:off x="6325746" y="2458787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系</a:t>
            </a:r>
            <a:r>
              <a:rPr lang="en-US" altLang="zh-TW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統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2" name="Google Shape;600;p27"/>
          <p:cNvSpPr txBox="1">
            <a:spLocks/>
          </p:cNvSpPr>
          <p:nvPr/>
        </p:nvSpPr>
        <p:spPr>
          <a:xfrm>
            <a:off x="6346266" y="3394442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分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工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3" name="Google Shape;599;p27"/>
          <p:cNvSpPr txBox="1">
            <a:spLocks/>
          </p:cNvSpPr>
          <p:nvPr/>
        </p:nvSpPr>
        <p:spPr>
          <a:xfrm>
            <a:off x="343186" y="3870731"/>
            <a:ext cx="2298032" cy="71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tabLst/>
              <a:defRPr/>
            </a:pPr>
            <a:r>
              <a:rPr kumimoji="0" lang="zh-TW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/>
            </a:r>
            <a:br>
              <a:rPr kumimoji="0" lang="zh-TW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</a:br>
            <a:r>
              <a:rPr kumimoji="0" lang="en-US" altLang="zh-TW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>OUTLINE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Oswald"/>
              <a:sym typeface="Oswald"/>
            </a:endParaRPr>
          </a:p>
        </p:txBody>
      </p:sp>
      <p:sp>
        <p:nvSpPr>
          <p:cNvPr id="14" name="Google Shape;600;p27"/>
          <p:cNvSpPr txBox="1">
            <a:spLocks/>
          </p:cNvSpPr>
          <p:nvPr/>
        </p:nvSpPr>
        <p:spPr>
          <a:xfrm>
            <a:off x="4089004" y="4229528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第四部分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5" name="Google Shape;600;p27"/>
          <p:cNvSpPr txBox="1">
            <a:spLocks/>
          </p:cNvSpPr>
          <p:nvPr/>
        </p:nvSpPr>
        <p:spPr>
          <a:xfrm>
            <a:off x="6352086" y="4216922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結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論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9"/>
          <p:cNvSpPr/>
          <p:nvPr/>
        </p:nvSpPr>
        <p:spPr>
          <a:xfrm>
            <a:off x="339876" y="645833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000" b="1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Server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王稚鈜</a:t>
            </a:r>
            <a:endParaRPr sz="1800" b="1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167524" y="2610864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3000" b="1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Sensor</a:t>
            </a:r>
          </a:p>
          <a:p>
            <a:pPr lvl="0" algn="ctr"/>
            <a:r>
              <a:rPr lang="zh-TW" altLang="en-US" sz="1800" b="1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張皓程、莊鎮榕</a:t>
            </a:r>
            <a:endParaRPr lang="en-US" altLang="zh-TW" sz="1800" b="1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6029524" y="645833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000" b="1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APP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賴宏哲</a:t>
            </a:r>
            <a:endParaRPr sz="1800" b="1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439E7D29-EEE1-4FED-B95A-9B190D92174B}"/>
              </a:ext>
            </a:extLst>
          </p:cNvPr>
          <p:cNvSpPr txBox="1"/>
          <p:nvPr/>
        </p:nvSpPr>
        <p:spPr>
          <a:xfrm>
            <a:off x="336279" y="2343377"/>
            <a:ext cx="292099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透過 </a:t>
            </a: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AWS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及 </a:t>
            </a: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GCP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建置虛擬機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Python Flask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架設後端伺服器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採用 </a:t>
            </a: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MVC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軟體架構開發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透過 </a:t>
            </a: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Pandas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套件</a:t>
            </a:r>
            <a:r>
              <a:rPr lang="zh-TW" altLang="en-US" dirty="0" smtClean="0">
                <a:latin typeface="MS UI Gothic" pitchFamily="34" charset="-128"/>
                <a:ea typeface="MS UI Gothic" pitchFamily="34" charset="-128"/>
              </a:rPr>
              <a:t>進行分析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資料庫使用 </a:t>
            </a: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SQLite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EED7A9F8-7482-48BE-BCDE-8BCE1C495266}"/>
              </a:ext>
            </a:extLst>
          </p:cNvPr>
          <p:cNvSpPr txBox="1"/>
          <p:nvPr/>
        </p:nvSpPr>
        <p:spPr>
          <a:xfrm>
            <a:off x="3311774" y="625885"/>
            <a:ext cx="2672526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使用 </a:t>
            </a: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Arduino IDE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開發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透過 </a:t>
            </a:r>
            <a:r>
              <a:rPr lang="en-US" altLang="zh-TW" dirty="0" err="1">
                <a:latin typeface="MS UI Gothic" pitchFamily="34" charset="-128"/>
                <a:ea typeface="MS UI Gothic" pitchFamily="34" charset="-128"/>
              </a:rPr>
              <a:t>HTTPClient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連結</a:t>
            </a: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Server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>
                <a:latin typeface="MS UI Gothic" pitchFamily="34" charset="-128"/>
                <a:ea typeface="MS UI Gothic" pitchFamily="34" charset="-128"/>
              </a:rPr>
              <a:t>SimpleDHT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偵測溫溼度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ISD1820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播放錄音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紅外線人體感測器偵測物體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05F2EC76-D236-4384-AB13-4D6DB2CE2C5A}"/>
              </a:ext>
            </a:extLst>
          </p:cNvPr>
          <p:cNvSpPr txBox="1"/>
          <p:nvPr/>
        </p:nvSpPr>
        <p:spPr>
          <a:xfrm>
            <a:off x="6029524" y="2343377"/>
            <a:ext cx="292419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使用 </a:t>
            </a: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Android Studio 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開發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>
                <a:latin typeface="MS UI Gothic" pitchFamily="34" charset="-128"/>
                <a:ea typeface="MS UI Gothic" pitchFamily="34" charset="-128"/>
              </a:rPr>
              <a:t>OkHttp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套件連接 </a:t>
            </a:r>
            <a:r>
              <a:rPr lang="en-US" altLang="zh-TW" dirty="0">
                <a:latin typeface="MS UI Gothic" pitchFamily="34" charset="-128"/>
                <a:ea typeface="MS UI Gothic" pitchFamily="34" charset="-128"/>
              </a:rPr>
              <a:t>Server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>
                <a:latin typeface="MS UI Gothic" pitchFamily="34" charset="-128"/>
                <a:ea typeface="MS UI Gothic" pitchFamily="34" charset="-128"/>
              </a:rPr>
              <a:t>MPAndroidChart</a:t>
            </a:r>
            <a:r>
              <a:rPr lang="zh-TW" altLang="en-US" dirty="0">
                <a:latin typeface="MS UI Gothic" pitchFamily="34" charset="-128"/>
                <a:ea typeface="MS UI Gothic" pitchFamily="34" charset="-128"/>
              </a:rPr>
              <a:t> 套件繪製</a:t>
            </a:r>
            <a:r>
              <a:rPr lang="zh-TW" altLang="en-US" dirty="0" smtClean="0">
                <a:latin typeface="MS UI Gothic" pitchFamily="34" charset="-128"/>
                <a:ea typeface="MS UI Gothic" pitchFamily="34" charset="-128"/>
              </a:rPr>
              <a:t>圖表</a:t>
            </a:r>
            <a:endParaRPr lang="en-US" altLang="zh-TW" dirty="0" smtClean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MS UI Gothic" pitchFamily="34" charset="-128"/>
                <a:ea typeface="MS UI Gothic" pitchFamily="34" charset="-128"/>
              </a:rPr>
              <a:t>註冊及登入會員系統</a:t>
            </a: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dirty="0"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13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95300" y="4757630"/>
            <a:ext cx="548700" cy="38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94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xmlns="" id="{032F60F4-9698-47BB-968E-82C2964E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500892094"/>
              </p:ext>
            </p:extLst>
          </p:nvPr>
        </p:nvGraphicFramePr>
        <p:xfrm>
          <a:off x="2286000" y="124357"/>
          <a:ext cx="4572000" cy="4271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95300" y="4757630"/>
            <a:ext cx="548700" cy="38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33841" y="4062447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latin typeface="MS UI Gothic" pitchFamily="34" charset="-128"/>
                <a:ea typeface="MS UI Gothic" pitchFamily="34" charset="-128"/>
              </a:rPr>
              <a:t>甘特圖</a:t>
            </a:r>
            <a:endParaRPr lang="zh-TW" altLang="en-US" sz="1800" b="1" dirty="0">
              <a:latin typeface="MS UI Gothic" pitchFamily="34" charset="-128"/>
              <a:ea typeface="MS UI Gothic" pitchFamily="34" charset="-128"/>
            </a:endParaRPr>
          </a:p>
        </p:txBody>
      </p:sp>
      <p:grpSp>
        <p:nvGrpSpPr>
          <p:cNvPr id="16" name="Google Shape;1304;p48"/>
          <p:cNvGrpSpPr/>
          <p:nvPr/>
        </p:nvGrpSpPr>
        <p:grpSpPr>
          <a:xfrm>
            <a:off x="259231" y="183909"/>
            <a:ext cx="1075937" cy="1047989"/>
            <a:chOff x="5926225" y="921350"/>
            <a:chExt cx="517800" cy="504350"/>
          </a:xfrm>
        </p:grpSpPr>
        <p:sp>
          <p:nvSpPr>
            <p:cNvPr id="17" name="Google Shape;130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0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307;p48"/>
          <p:cNvSpPr/>
          <p:nvPr/>
        </p:nvSpPr>
        <p:spPr>
          <a:xfrm>
            <a:off x="741544" y="771006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116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321415" y="3025083"/>
            <a:ext cx="2298032" cy="1067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</a:rPr>
              <a:t>大綱</a:t>
            </a:r>
            <a:endParaRPr sz="7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4068393" y="1514595"/>
            <a:ext cx="2050054" cy="57064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</a:rPr>
              <a:t>第一部分</a:t>
            </a:r>
            <a:endParaRPr sz="2400" b="1" dirty="0">
              <a:solidFill>
                <a:schemeClr val="tx2"/>
              </a:solidFill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5" name="Google Shape;600;p27"/>
          <p:cNvSpPr txBox="1">
            <a:spLocks/>
          </p:cNvSpPr>
          <p:nvPr/>
        </p:nvSpPr>
        <p:spPr>
          <a:xfrm>
            <a:off x="4076413" y="2450766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第二部分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7" name="Google Shape;600;p27"/>
          <p:cNvSpPr txBox="1">
            <a:spLocks/>
          </p:cNvSpPr>
          <p:nvPr/>
        </p:nvSpPr>
        <p:spPr>
          <a:xfrm>
            <a:off x="4083184" y="3407048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</a:t>
            </a: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三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0" name="Google Shape;600;p27"/>
          <p:cNvSpPr txBox="1">
            <a:spLocks/>
          </p:cNvSpPr>
          <p:nvPr/>
        </p:nvSpPr>
        <p:spPr>
          <a:xfrm>
            <a:off x="6358976" y="1501991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簡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介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1" name="Google Shape;600;p27"/>
          <p:cNvSpPr txBox="1">
            <a:spLocks/>
          </p:cNvSpPr>
          <p:nvPr/>
        </p:nvSpPr>
        <p:spPr>
          <a:xfrm>
            <a:off x="6325746" y="2458787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系</a:t>
            </a:r>
            <a:r>
              <a:rPr lang="en-US" altLang="zh-TW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統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2" name="Google Shape;600;p27"/>
          <p:cNvSpPr txBox="1">
            <a:spLocks/>
          </p:cNvSpPr>
          <p:nvPr/>
        </p:nvSpPr>
        <p:spPr>
          <a:xfrm>
            <a:off x="6346266" y="3394442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分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工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3" name="Google Shape;599;p27"/>
          <p:cNvSpPr txBox="1">
            <a:spLocks/>
          </p:cNvSpPr>
          <p:nvPr/>
        </p:nvSpPr>
        <p:spPr>
          <a:xfrm>
            <a:off x="343186" y="3870731"/>
            <a:ext cx="2298032" cy="71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tabLst/>
              <a:defRPr/>
            </a:pPr>
            <a:r>
              <a:rPr kumimoji="0" lang="zh-TW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/>
            </a:r>
            <a:br>
              <a:rPr kumimoji="0" lang="zh-TW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</a:br>
            <a:r>
              <a:rPr kumimoji="0" lang="en-US" altLang="zh-TW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>OUTLINE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Oswald"/>
              <a:sym typeface="Oswald"/>
            </a:endParaRPr>
          </a:p>
        </p:txBody>
      </p:sp>
      <p:sp>
        <p:nvSpPr>
          <p:cNvPr id="14" name="Google Shape;600;p27"/>
          <p:cNvSpPr txBox="1">
            <a:spLocks/>
          </p:cNvSpPr>
          <p:nvPr/>
        </p:nvSpPr>
        <p:spPr>
          <a:xfrm>
            <a:off x="4089004" y="4229528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第四部分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5" name="Google Shape;600;p27"/>
          <p:cNvSpPr txBox="1">
            <a:spLocks/>
          </p:cNvSpPr>
          <p:nvPr/>
        </p:nvSpPr>
        <p:spPr>
          <a:xfrm>
            <a:off x="6352086" y="4216922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結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論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xmlns="" id="{055A1E6A-158F-46F4-BD0D-23E2A7316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676147573"/>
              </p:ext>
            </p:extLst>
          </p:nvPr>
        </p:nvGraphicFramePr>
        <p:xfrm>
          <a:off x="2778247" y="850777"/>
          <a:ext cx="3587507" cy="3611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469;p14">
            <a:extLst>
              <a:ext uri="{FF2B5EF4-FFF2-40B4-BE49-F238E27FC236}">
                <a16:creationId xmlns:a16="http://schemas.microsoft.com/office/drawing/2014/main" xmlns="" id="{8BD89A0A-95AD-41E3-908E-94835DBEC463}"/>
              </a:ext>
            </a:extLst>
          </p:cNvPr>
          <p:cNvSpPr txBox="1">
            <a:spLocks/>
          </p:cNvSpPr>
          <p:nvPr/>
        </p:nvSpPr>
        <p:spPr>
          <a:xfrm>
            <a:off x="0" y="100725"/>
            <a:ext cx="9144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結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論</a:t>
            </a:r>
            <a:endParaRPr lang="zh-TW" altLang="en-US" sz="3200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59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9;p27"/>
          <p:cNvSpPr txBox="1">
            <a:spLocks/>
          </p:cNvSpPr>
          <p:nvPr/>
        </p:nvSpPr>
        <p:spPr>
          <a:xfrm>
            <a:off x="1" y="2377970"/>
            <a:ext cx="9143999" cy="106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tabLst/>
              <a:defRPr/>
            </a:pPr>
            <a:r>
              <a:rPr kumimoji="0" lang="en-US" altLang="zh-TW" sz="7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>Thanks For</a:t>
            </a:r>
            <a:r>
              <a:rPr kumimoji="0" lang="en-US" altLang="zh-TW" sz="7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> Listening.</a:t>
            </a:r>
            <a:endParaRPr kumimoji="0" lang="zh-TW" alt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321415" y="3025083"/>
            <a:ext cx="2298032" cy="1067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</a:rPr>
              <a:t>大綱</a:t>
            </a:r>
            <a:endParaRPr sz="7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4068393" y="1514595"/>
            <a:ext cx="2050054" cy="57064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</a:rPr>
              <a:t>第一部分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5" name="Google Shape;600;p27"/>
          <p:cNvSpPr txBox="1">
            <a:spLocks/>
          </p:cNvSpPr>
          <p:nvPr/>
        </p:nvSpPr>
        <p:spPr>
          <a:xfrm>
            <a:off x="4076413" y="2450766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第二部分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7" name="Google Shape;600;p27"/>
          <p:cNvSpPr txBox="1">
            <a:spLocks/>
          </p:cNvSpPr>
          <p:nvPr/>
        </p:nvSpPr>
        <p:spPr>
          <a:xfrm>
            <a:off x="4083184" y="3407048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</a:t>
            </a: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三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0" name="Google Shape;600;p27"/>
          <p:cNvSpPr txBox="1">
            <a:spLocks/>
          </p:cNvSpPr>
          <p:nvPr/>
        </p:nvSpPr>
        <p:spPr>
          <a:xfrm>
            <a:off x="6358976" y="1501991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簡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介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1" name="Google Shape;600;p27"/>
          <p:cNvSpPr txBox="1">
            <a:spLocks/>
          </p:cNvSpPr>
          <p:nvPr/>
        </p:nvSpPr>
        <p:spPr>
          <a:xfrm>
            <a:off x="6325746" y="2458787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系</a:t>
            </a:r>
            <a:r>
              <a:rPr lang="en-US" altLang="zh-TW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統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2" name="Google Shape;600;p27"/>
          <p:cNvSpPr txBox="1">
            <a:spLocks/>
          </p:cNvSpPr>
          <p:nvPr/>
        </p:nvSpPr>
        <p:spPr>
          <a:xfrm>
            <a:off x="6346266" y="3394442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分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工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3" name="Google Shape;599;p27"/>
          <p:cNvSpPr txBox="1">
            <a:spLocks/>
          </p:cNvSpPr>
          <p:nvPr/>
        </p:nvSpPr>
        <p:spPr>
          <a:xfrm>
            <a:off x="343186" y="3870731"/>
            <a:ext cx="2298032" cy="71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tabLst/>
              <a:defRPr/>
            </a:pPr>
            <a:r>
              <a:rPr kumimoji="0" lang="zh-TW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/>
            </a:r>
            <a:br>
              <a:rPr kumimoji="0" lang="zh-TW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</a:br>
            <a:r>
              <a:rPr kumimoji="0" lang="en-US" altLang="zh-TW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>OUTLINE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Oswald"/>
              <a:sym typeface="Oswald"/>
            </a:endParaRPr>
          </a:p>
        </p:txBody>
      </p:sp>
      <p:sp>
        <p:nvSpPr>
          <p:cNvPr id="14" name="Google Shape;600;p27"/>
          <p:cNvSpPr txBox="1">
            <a:spLocks/>
          </p:cNvSpPr>
          <p:nvPr/>
        </p:nvSpPr>
        <p:spPr>
          <a:xfrm>
            <a:off x="4089004" y="4229528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第四部分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5" name="Google Shape;600;p27"/>
          <p:cNvSpPr txBox="1">
            <a:spLocks/>
          </p:cNvSpPr>
          <p:nvPr/>
        </p:nvSpPr>
        <p:spPr>
          <a:xfrm>
            <a:off x="6352086" y="4216922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結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論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95300" y="4757630"/>
            <a:ext cx="548700" cy="38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515" y="366542"/>
            <a:ext cx="5695032" cy="356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3546" y="1904005"/>
            <a:ext cx="2180889" cy="149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文字方塊 31"/>
          <p:cNvSpPr txBox="1"/>
          <p:nvPr/>
        </p:nvSpPr>
        <p:spPr>
          <a:xfrm>
            <a:off x="6785865" y="364099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MS UI Gothic" pitchFamily="34" charset="-128"/>
                <a:ea typeface="MS UI Gothic" pitchFamily="34" charset="-128"/>
              </a:rPr>
              <a:t>圖源：網路</a:t>
            </a:r>
            <a:endParaRPr lang="zh-TW" altLang="en-US" dirty="0"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33" name="Google Shape;469;p14">
            <a:extLst>
              <a:ext uri="{FF2B5EF4-FFF2-40B4-BE49-F238E27FC236}">
                <a16:creationId xmlns:a16="http://schemas.microsoft.com/office/drawing/2014/main" xmlns="" id="{8BD89A0A-95AD-41E3-908E-94835DBEC463}"/>
              </a:ext>
            </a:extLst>
          </p:cNvPr>
          <p:cNvSpPr txBox="1">
            <a:spLocks/>
          </p:cNvSpPr>
          <p:nvPr/>
        </p:nvSpPr>
        <p:spPr>
          <a:xfrm>
            <a:off x="0" y="220005"/>
            <a:ext cx="9144000" cy="9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示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意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圖</a:t>
            </a:r>
            <a:endParaRPr lang="zh-TW" altLang="en-US" sz="3200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348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701263" y="4785031"/>
            <a:ext cx="442737" cy="358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zh-TW" altLang="en-US" sz="1600" b="1" dirty="0">
                <a:solidFill>
                  <a:srgbClr val="00CE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預算有限</a:t>
            </a:r>
            <a:endParaRPr lang="en-US" altLang="zh-TW" sz="1600" b="1" dirty="0">
              <a:solidFill>
                <a:srgbClr val="00CE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zh-TW" altLang="en-US" sz="1600" b="1" dirty="0">
                <a:solidFill>
                  <a:srgbClr val="00A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sym typeface="Source Sans Pro"/>
              </a:rPr>
              <a:t>生活品質</a:t>
            </a:r>
            <a:endParaRPr lang="en-US" altLang="zh-TW" sz="1600" b="1" dirty="0">
              <a:solidFill>
                <a:srgbClr val="00A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zh-TW" altLang="en-US" sz="1600" b="1" dirty="0">
                <a:solidFill>
                  <a:srgbClr val="AFF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sym typeface="Source Sans Pro"/>
              </a:rPr>
              <a:t>房東行為</a:t>
            </a:r>
            <a:endParaRPr lang="en-US" altLang="zh-TW" sz="1600" b="1" dirty="0">
              <a:solidFill>
                <a:srgbClr val="AFF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418175" y="4063600"/>
            <a:ext cx="1286400" cy="345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zh-TW" altLang="en-US" sz="1600" b="1" dirty="0">
                <a:solidFill>
                  <a:srgbClr val="3C78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sym typeface="Source Sans Pro"/>
              </a:rPr>
              <a:t>安全隱患</a:t>
            </a:r>
            <a:endParaRPr lang="en-US" altLang="zh-TW" sz="1600" b="1" dirty="0">
              <a:solidFill>
                <a:srgbClr val="3C78D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zh-TW" altLang="en-US" sz="1600" b="1" dirty="0">
                <a:solidFill>
                  <a:srgbClr val="8EC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sym typeface="Source Sans Pro"/>
              </a:rPr>
              <a:t>隱私疑慮</a:t>
            </a:r>
            <a:endParaRPr lang="en-US" altLang="zh-TW" sz="1600" b="1" dirty="0">
              <a:solidFill>
                <a:srgbClr val="8EC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zh-TW" altLang="en-US" sz="1600" b="1" dirty="0">
                <a:solidFill>
                  <a:srgbClr val="7F7F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sym typeface="Source Sans Pro"/>
              </a:rPr>
              <a:t>財產保護</a:t>
            </a:r>
            <a:endParaRPr lang="en-US" altLang="zh-TW" sz="1600" b="1" dirty="0">
              <a:solidFill>
                <a:srgbClr val="7F7F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  <a:sym typeface="Source Sans Pro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655DD957-6734-4A43-8A1A-A569ED3F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383"/>
            <a:ext cx="9144000" cy="473527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針對學生及剛步入工作階段的族群</a:t>
            </a:r>
            <a:endParaRPr lang="zh-TW" altLang="en-US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28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95300" y="4757630"/>
            <a:ext cx="548700" cy="38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832" name="Google Shape;832;p42"/>
          <p:cNvSpPr/>
          <p:nvPr/>
        </p:nvSpPr>
        <p:spPr>
          <a:xfrm>
            <a:off x="607249" y="942535"/>
            <a:ext cx="4051623" cy="152621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環境數據</a:t>
            </a:r>
          </a:p>
          <a:p>
            <a:pPr lvl="0" algn="l" rtl="0">
              <a:spcBef>
                <a:spcPts val="600"/>
              </a:spcBef>
              <a:spcAft>
                <a:spcPts val="600"/>
              </a:spcAft>
            </a:pP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即時偵測周遭溫濕度、分貝數據</a:t>
            </a:r>
            <a:r>
              <a:rPr lang="en-US" altLang="zh-TW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/>
            </a:r>
            <a:br>
              <a:rPr lang="en-US" altLang="zh-TW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</a:b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如果有開伙需求也可以後續增加</a:t>
            </a:r>
            <a:r>
              <a:rPr lang="en-US" altLang="zh-TW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CO</a:t>
            </a: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、甲烷、</a:t>
            </a:r>
            <a:r>
              <a:rPr lang="en-US" altLang="zh-TW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CO2</a:t>
            </a: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等項目</a:t>
            </a:r>
            <a:endParaRPr lang="en-US" altLang="zh-TW" dirty="0">
              <a:solidFill>
                <a:schemeClr val="dk1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438111" y="942535"/>
            <a:ext cx="4051623" cy="152621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播放音樂</a:t>
            </a:r>
            <a:endParaRPr b="1" dirty="0">
              <a:solidFill>
                <a:schemeClr val="dk1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透過 </a:t>
            </a:r>
            <a:r>
              <a:rPr lang="en-US" altLang="zh-TW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Google</a:t>
            </a: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 語音辨識服務</a:t>
            </a:r>
            <a:r>
              <a:rPr lang="en-US" altLang="zh-TW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/>
            </a:r>
            <a:br>
              <a:rPr lang="en-US" altLang="zh-TW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</a:b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使用者可以透過口述下達指示</a:t>
            </a:r>
            <a:endParaRPr dirty="0">
              <a:solidFill>
                <a:schemeClr val="dk1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607249" y="2480453"/>
            <a:ext cx="4051623" cy="152621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不管即時數據或歷史數據</a:t>
            </a:r>
            <a:r>
              <a:rPr lang="en-US" altLang="zh-TW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/>
            </a:r>
            <a:br>
              <a:rPr lang="en-US" altLang="zh-TW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</a:b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都可以透過圖表更清楚的呈現</a:t>
            </a:r>
            <a:endParaRPr lang="en-US" dirty="0">
              <a:solidFill>
                <a:schemeClr val="dk1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數據圖表</a:t>
            </a:r>
            <a:endParaRPr lang="zh-TW" altLang="en-US" dirty="0">
              <a:solidFill>
                <a:schemeClr val="dk1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438111" y="2480453"/>
            <a:ext cx="4051623" cy="152621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針對未經允許人員進行警報嚇阻並拍照後將影像傳送給使用者</a:t>
            </a:r>
            <a:endParaRPr dirty="0">
              <a:solidFill>
                <a:schemeClr val="dk1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b="1" dirty="0" smtClean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Source Sans Pro"/>
                <a:sym typeface="Source Sans Pro"/>
              </a:rPr>
              <a:t>示警存證</a:t>
            </a:r>
            <a:endParaRPr dirty="0">
              <a:solidFill>
                <a:schemeClr val="dk1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229942" y="1196654"/>
            <a:ext cx="2328147" cy="2328147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837" name="Google Shape;837;p42"/>
          <p:cNvSpPr/>
          <p:nvPr/>
        </p:nvSpPr>
        <p:spPr>
          <a:xfrm rot="5400000">
            <a:off x="3382452" y="1196654"/>
            <a:ext cx="2328147" cy="2328147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382452" y="1350347"/>
            <a:ext cx="2328147" cy="2328147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229942" y="1350347"/>
            <a:ext cx="2328147" cy="2328147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842" name="Google Shape;842;p42"/>
          <p:cNvSpPr/>
          <p:nvPr/>
        </p:nvSpPr>
        <p:spPr>
          <a:xfrm>
            <a:off x="3762568" y="2773916"/>
            <a:ext cx="290319" cy="49555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8" name="Google Shape;469;p14">
            <a:extLst>
              <a:ext uri="{FF2B5EF4-FFF2-40B4-BE49-F238E27FC236}">
                <a16:creationId xmlns:a16="http://schemas.microsoft.com/office/drawing/2014/main" xmlns="" id="{8BD89A0A-95AD-41E3-908E-94835DBEC463}"/>
              </a:ext>
            </a:extLst>
          </p:cNvPr>
          <p:cNvSpPr txBox="1">
            <a:spLocks/>
          </p:cNvSpPr>
          <p:nvPr/>
        </p:nvSpPr>
        <p:spPr>
          <a:xfrm>
            <a:off x="0" y="100725"/>
            <a:ext cx="9144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3200" dirty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預	期	效	果</a:t>
            </a:r>
          </a:p>
        </p:txBody>
      </p:sp>
      <p:grpSp>
        <p:nvGrpSpPr>
          <p:cNvPr id="19" name="Google Shape;1167;p48">
            <a:extLst>
              <a:ext uri="{FF2B5EF4-FFF2-40B4-BE49-F238E27FC236}">
                <a16:creationId xmlns:a16="http://schemas.microsoft.com/office/drawing/2014/main" xmlns="" id="{B09ECE99-F6E3-4902-88B5-81671697A18F}"/>
              </a:ext>
            </a:extLst>
          </p:cNvPr>
          <p:cNvGrpSpPr/>
          <p:nvPr/>
        </p:nvGrpSpPr>
        <p:grpSpPr>
          <a:xfrm>
            <a:off x="3795346" y="1482341"/>
            <a:ext cx="209446" cy="763229"/>
            <a:chOff x="727175" y="2957625"/>
            <a:chExt cx="130700" cy="476275"/>
          </a:xfrm>
          <a:solidFill>
            <a:schemeClr val="bg1"/>
          </a:solidFill>
        </p:grpSpPr>
        <p:sp>
          <p:nvSpPr>
            <p:cNvPr id="20" name="Google Shape;1168;p48">
              <a:extLst>
                <a:ext uri="{FF2B5EF4-FFF2-40B4-BE49-F238E27FC236}">
                  <a16:creationId xmlns:a16="http://schemas.microsoft.com/office/drawing/2014/main" xmlns="" id="{BCFECAC9-37F6-41E6-AFE7-6EBAC8E12C1B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sp>
          <p:nvSpPr>
            <p:cNvPr id="21" name="Google Shape;1169;p48">
              <a:extLst>
                <a:ext uri="{FF2B5EF4-FFF2-40B4-BE49-F238E27FC236}">
                  <a16:creationId xmlns:a16="http://schemas.microsoft.com/office/drawing/2014/main" xmlns="" id="{97997F39-F93F-4A52-894B-9EDB3734AD7F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</p:grpSp>
      <p:grpSp>
        <p:nvGrpSpPr>
          <p:cNvPr id="22" name="Google Shape;1213;p48">
            <a:extLst>
              <a:ext uri="{FF2B5EF4-FFF2-40B4-BE49-F238E27FC236}">
                <a16:creationId xmlns:a16="http://schemas.microsoft.com/office/drawing/2014/main" xmlns="" id="{B3548F4C-C172-4D13-BB63-811E45837A3D}"/>
              </a:ext>
            </a:extLst>
          </p:cNvPr>
          <p:cNvGrpSpPr/>
          <p:nvPr/>
        </p:nvGrpSpPr>
        <p:grpSpPr>
          <a:xfrm>
            <a:off x="3631212" y="2732763"/>
            <a:ext cx="668877" cy="535252"/>
            <a:chOff x="4610450" y="3703750"/>
            <a:chExt cx="453050" cy="332175"/>
          </a:xfrm>
          <a:solidFill>
            <a:schemeClr val="bg1"/>
          </a:solidFill>
        </p:grpSpPr>
        <p:sp>
          <p:nvSpPr>
            <p:cNvPr id="23" name="Google Shape;1214;p48">
              <a:extLst>
                <a:ext uri="{FF2B5EF4-FFF2-40B4-BE49-F238E27FC236}">
                  <a16:creationId xmlns:a16="http://schemas.microsoft.com/office/drawing/2014/main" xmlns="" id="{7028ACA9-2D62-47C3-A14B-673D26B45F9F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sp>
          <p:nvSpPr>
            <p:cNvPr id="24" name="Google Shape;1215;p48">
              <a:extLst>
                <a:ext uri="{FF2B5EF4-FFF2-40B4-BE49-F238E27FC236}">
                  <a16:creationId xmlns:a16="http://schemas.microsoft.com/office/drawing/2014/main" xmlns="" id="{C2E7E0A0-FA3E-419F-BF2D-C8C5079CDB9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</p:grpSp>
      <p:sp>
        <p:nvSpPr>
          <p:cNvPr id="25" name="Google Shape;1038;p48">
            <a:extLst>
              <a:ext uri="{FF2B5EF4-FFF2-40B4-BE49-F238E27FC236}">
                <a16:creationId xmlns:a16="http://schemas.microsoft.com/office/drawing/2014/main" xmlns="" id="{0095AB73-FD1B-4657-B7DE-B3DF46EAADC0}"/>
              </a:ext>
            </a:extLst>
          </p:cNvPr>
          <p:cNvSpPr/>
          <p:nvPr/>
        </p:nvSpPr>
        <p:spPr>
          <a:xfrm>
            <a:off x="4698013" y="1559687"/>
            <a:ext cx="528775" cy="608535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grpSp>
        <p:nvGrpSpPr>
          <p:cNvPr id="26" name="Google Shape;1134;p48">
            <a:extLst>
              <a:ext uri="{FF2B5EF4-FFF2-40B4-BE49-F238E27FC236}">
                <a16:creationId xmlns:a16="http://schemas.microsoft.com/office/drawing/2014/main" xmlns="" id="{58D8C990-493C-4278-B496-EC6C2DC5D344}"/>
              </a:ext>
            </a:extLst>
          </p:cNvPr>
          <p:cNvGrpSpPr/>
          <p:nvPr/>
        </p:nvGrpSpPr>
        <p:grpSpPr>
          <a:xfrm>
            <a:off x="4660593" y="2701859"/>
            <a:ext cx="665106" cy="606799"/>
            <a:chOff x="6625350" y="1613750"/>
            <a:chExt cx="480525" cy="438400"/>
          </a:xfrm>
          <a:solidFill>
            <a:schemeClr val="bg1"/>
          </a:solidFill>
        </p:grpSpPr>
        <p:sp>
          <p:nvSpPr>
            <p:cNvPr id="27" name="Google Shape;1135;p48">
              <a:extLst>
                <a:ext uri="{FF2B5EF4-FFF2-40B4-BE49-F238E27FC236}">
                  <a16:creationId xmlns:a16="http://schemas.microsoft.com/office/drawing/2014/main" xmlns="" id="{7B4DF590-10C2-4673-9AB1-B0BAD82601F8}"/>
                </a:ext>
              </a:extLst>
            </p:cNvPr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sp>
          <p:nvSpPr>
            <p:cNvPr id="28" name="Google Shape;1136;p48">
              <a:extLst>
                <a:ext uri="{FF2B5EF4-FFF2-40B4-BE49-F238E27FC236}">
                  <a16:creationId xmlns:a16="http://schemas.microsoft.com/office/drawing/2014/main" xmlns="" id="{97BA8997-BB08-4AEF-93CD-E38319C21DCB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sp>
          <p:nvSpPr>
            <p:cNvPr id="29" name="Google Shape;1137;p48">
              <a:extLst>
                <a:ext uri="{FF2B5EF4-FFF2-40B4-BE49-F238E27FC236}">
                  <a16:creationId xmlns:a16="http://schemas.microsoft.com/office/drawing/2014/main" xmlns="" id="{41577315-A4B4-480B-B9A8-0009E649A932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sp>
          <p:nvSpPr>
            <p:cNvPr id="30" name="Google Shape;1138;p48">
              <a:extLst>
                <a:ext uri="{FF2B5EF4-FFF2-40B4-BE49-F238E27FC236}">
                  <a16:creationId xmlns:a16="http://schemas.microsoft.com/office/drawing/2014/main" xmlns="" id="{94DA3124-B4FC-464B-8844-C9C86F71F4CA}"/>
                </a:ext>
              </a:extLst>
            </p:cNvPr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sp>
          <p:nvSpPr>
            <p:cNvPr id="31" name="Google Shape;1139;p48">
              <a:extLst>
                <a:ext uri="{FF2B5EF4-FFF2-40B4-BE49-F238E27FC236}">
                  <a16:creationId xmlns:a16="http://schemas.microsoft.com/office/drawing/2014/main" xmlns="" id="{BBA1CFFD-B96D-4AD3-A89F-C6B6D93A675E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047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321415" y="3025083"/>
            <a:ext cx="2298032" cy="1067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</a:rPr>
              <a:t>大綱</a:t>
            </a:r>
            <a:endParaRPr sz="7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4068393" y="1514595"/>
            <a:ext cx="2050054" cy="57064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</a:rPr>
              <a:t>第一部分</a:t>
            </a:r>
            <a:endParaRPr sz="2400" b="1" dirty="0">
              <a:solidFill>
                <a:schemeClr val="tx2"/>
              </a:solidFill>
              <a:latin typeface="MS UI Gothic" pitchFamily="34" charset="-128"/>
              <a:ea typeface="MS UI Gothic" pitchFamily="34" charset="-128"/>
            </a:endParaRPr>
          </a:p>
        </p:txBody>
      </p:sp>
      <p:sp>
        <p:nvSpPr>
          <p:cNvPr id="5" name="Google Shape;600;p27"/>
          <p:cNvSpPr txBox="1">
            <a:spLocks/>
          </p:cNvSpPr>
          <p:nvPr/>
        </p:nvSpPr>
        <p:spPr>
          <a:xfrm>
            <a:off x="4076413" y="2450766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第二部分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7" name="Google Shape;600;p27"/>
          <p:cNvSpPr txBox="1">
            <a:spLocks/>
          </p:cNvSpPr>
          <p:nvPr/>
        </p:nvSpPr>
        <p:spPr>
          <a:xfrm>
            <a:off x="4083184" y="3407048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</a:t>
            </a: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三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0" name="Google Shape;600;p27"/>
          <p:cNvSpPr txBox="1">
            <a:spLocks/>
          </p:cNvSpPr>
          <p:nvPr/>
        </p:nvSpPr>
        <p:spPr>
          <a:xfrm>
            <a:off x="6358976" y="1501991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簡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介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1" name="Google Shape;600;p27"/>
          <p:cNvSpPr txBox="1">
            <a:spLocks/>
          </p:cNvSpPr>
          <p:nvPr/>
        </p:nvSpPr>
        <p:spPr>
          <a:xfrm>
            <a:off x="6325746" y="2458787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系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統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2" name="Google Shape;600;p27"/>
          <p:cNvSpPr txBox="1">
            <a:spLocks/>
          </p:cNvSpPr>
          <p:nvPr/>
        </p:nvSpPr>
        <p:spPr>
          <a:xfrm>
            <a:off x="6346266" y="3394442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分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工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3" name="Google Shape;599;p27"/>
          <p:cNvSpPr txBox="1">
            <a:spLocks/>
          </p:cNvSpPr>
          <p:nvPr/>
        </p:nvSpPr>
        <p:spPr>
          <a:xfrm>
            <a:off x="343186" y="3870731"/>
            <a:ext cx="2298032" cy="71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tabLst/>
              <a:defRPr/>
            </a:pPr>
            <a:r>
              <a:rPr kumimoji="0" lang="zh-TW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/>
            </a:r>
            <a:br>
              <a:rPr kumimoji="0" lang="zh-TW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</a:br>
            <a:r>
              <a:rPr kumimoji="0" lang="en-US" altLang="zh-TW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S UI Gothic" pitchFamily="34" charset="-128"/>
                <a:ea typeface="MS UI Gothic" pitchFamily="34" charset="-128"/>
                <a:cs typeface="Oswald"/>
                <a:sym typeface="Oswald"/>
              </a:rPr>
              <a:t>OUTLINE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S UI Gothic" pitchFamily="34" charset="-128"/>
              <a:ea typeface="MS UI Gothic" pitchFamily="34" charset="-128"/>
              <a:cs typeface="Oswald"/>
              <a:sym typeface="Oswald"/>
            </a:endParaRPr>
          </a:p>
        </p:txBody>
      </p:sp>
      <p:sp>
        <p:nvSpPr>
          <p:cNvPr id="14" name="Google Shape;600;p27"/>
          <p:cNvSpPr txBox="1">
            <a:spLocks/>
          </p:cNvSpPr>
          <p:nvPr/>
        </p:nvSpPr>
        <p:spPr>
          <a:xfrm>
            <a:off x="4089004" y="4229528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第四部分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  <p:sp>
        <p:nvSpPr>
          <p:cNvPr id="15" name="Google Shape;600;p27"/>
          <p:cNvSpPr txBox="1">
            <a:spLocks/>
          </p:cNvSpPr>
          <p:nvPr/>
        </p:nvSpPr>
        <p:spPr>
          <a:xfrm>
            <a:off x="6352086" y="4216922"/>
            <a:ext cx="2050054" cy="5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結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	</a:t>
            </a:r>
            <a:r>
              <a:rPr lang="zh-TW" altLang="en-US" sz="2400" b="1" dirty="0" smtClean="0">
                <a:solidFill>
                  <a:schemeClr val="tx2"/>
                </a:solidFill>
                <a:latin typeface="MS UI Gothic" pitchFamily="34" charset="-128"/>
                <a:ea typeface="MS UI Gothic" pitchFamily="34" charset="-128"/>
                <a:cs typeface="Source Sans Pro"/>
                <a:sym typeface="Source Sans Pro"/>
              </a:rPr>
              <a:t>論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MS UI Gothic" pitchFamily="34" charset="-128"/>
              <a:ea typeface="MS UI Gothic" pitchFamily="34" charset="-128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48149" y="2205487"/>
            <a:ext cx="1036181" cy="2846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lIns="68580" tIns="34290" rIns="68580" bIns="34290">
            <a:spAutoFit/>
          </a:bodyPr>
          <a:lstStyle/>
          <a:p>
            <a:r>
              <a:rPr lang="zh-TW" altLang="en-US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出門不在家</a:t>
            </a:r>
            <a:endParaRPr lang="zh-CN" altLang="en-US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7896" y="1123149"/>
            <a:ext cx="964374" cy="964374"/>
          </a:xfrm>
          <a:prstGeom prst="roundRect">
            <a:avLst>
              <a:gd name="adj" fmla="val 8564"/>
            </a:avLst>
          </a:prstGeom>
          <a:solidFill>
            <a:schemeClr val="accent1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" name="组合 48"/>
          <p:cNvGrpSpPr/>
          <p:nvPr/>
        </p:nvGrpSpPr>
        <p:grpSpPr>
          <a:xfrm>
            <a:off x="2176636" y="3145955"/>
            <a:ext cx="964374" cy="964374"/>
            <a:chOff x="9054708" y="2242850"/>
            <a:chExt cx="1285832" cy="1285832"/>
          </a:xfrm>
          <a:solidFill>
            <a:srgbClr val="1BCDC9"/>
          </a:solidFill>
        </p:grpSpPr>
        <p:sp>
          <p:nvSpPr>
            <p:cNvPr id="65" name="圆角矩形 64"/>
            <p:cNvSpPr/>
            <p:nvPr/>
          </p:nvSpPr>
          <p:spPr>
            <a:xfrm>
              <a:off x="9054708" y="2242850"/>
              <a:ext cx="1285832" cy="1285832"/>
            </a:xfrm>
            <a:prstGeom prst="roundRect">
              <a:avLst>
                <a:gd name="adj" fmla="val 8564"/>
              </a:avLst>
            </a:prstGeom>
            <a:grpFill/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50"/>
            <p:cNvGrpSpPr/>
            <p:nvPr/>
          </p:nvGrpSpPr>
          <p:grpSpPr>
            <a:xfrm>
              <a:off x="9426928" y="2798494"/>
              <a:ext cx="326346" cy="105933"/>
              <a:chOff x="3922713" y="3060701"/>
              <a:chExt cx="2606675" cy="846137"/>
            </a:xfrm>
            <a:grpFill/>
          </p:grpSpPr>
          <p:sp>
            <p:nvSpPr>
              <p:cNvPr id="56" name="Freeform 26"/>
              <p:cNvSpPr>
                <a:spLocks/>
              </p:cNvSpPr>
              <p:nvPr/>
            </p:nvSpPr>
            <p:spPr bwMode="auto">
              <a:xfrm>
                <a:off x="6529388" y="30607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3"/>
              <p:cNvSpPr>
                <a:spLocks/>
              </p:cNvSpPr>
              <p:nvPr/>
            </p:nvSpPr>
            <p:spPr bwMode="auto">
              <a:xfrm>
                <a:off x="3922713" y="39068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5" name="圆角矩形 74"/>
          <p:cNvSpPr/>
          <p:nvPr/>
        </p:nvSpPr>
        <p:spPr>
          <a:xfrm>
            <a:off x="3716339" y="1123149"/>
            <a:ext cx="964374" cy="964374"/>
          </a:xfrm>
          <a:prstGeom prst="roundRect">
            <a:avLst>
              <a:gd name="adj" fmla="val 8564"/>
            </a:avLst>
          </a:prstGeom>
          <a:solidFill>
            <a:schemeClr val="accent1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0" name="圆角矩形 74">
            <a:extLst>
              <a:ext uri="{FF2B5EF4-FFF2-40B4-BE49-F238E27FC236}">
                <a16:creationId xmlns:a16="http://schemas.microsoft.com/office/drawing/2014/main" xmlns="" id="{FE7DC947-8F94-4A10-B7EB-B4F5DD3A8E24}"/>
              </a:ext>
            </a:extLst>
          </p:cNvPr>
          <p:cNvSpPr/>
          <p:nvPr/>
        </p:nvSpPr>
        <p:spPr>
          <a:xfrm>
            <a:off x="6416789" y="1123149"/>
            <a:ext cx="964374" cy="964374"/>
          </a:xfrm>
          <a:prstGeom prst="roundRect">
            <a:avLst>
              <a:gd name="adj" fmla="val 8564"/>
            </a:avLst>
          </a:prstGeom>
          <a:solidFill>
            <a:schemeClr val="accent1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48">
            <a:extLst>
              <a:ext uri="{FF2B5EF4-FFF2-40B4-BE49-F238E27FC236}">
                <a16:creationId xmlns:a16="http://schemas.microsoft.com/office/drawing/2014/main" xmlns="" id="{B96FB802-3ED1-45D6-989D-A5139A820CAB}"/>
              </a:ext>
            </a:extLst>
          </p:cNvPr>
          <p:cNvGrpSpPr/>
          <p:nvPr/>
        </p:nvGrpSpPr>
        <p:grpSpPr>
          <a:xfrm>
            <a:off x="4456892" y="3145955"/>
            <a:ext cx="964374" cy="964374"/>
            <a:chOff x="9054708" y="2242850"/>
            <a:chExt cx="1285832" cy="1285832"/>
          </a:xfrm>
          <a:solidFill>
            <a:srgbClr val="1BCDC9"/>
          </a:solidFill>
        </p:grpSpPr>
        <p:sp>
          <p:nvSpPr>
            <p:cNvPr id="141" name="圆角矩形 64">
              <a:extLst>
                <a:ext uri="{FF2B5EF4-FFF2-40B4-BE49-F238E27FC236}">
                  <a16:creationId xmlns:a16="http://schemas.microsoft.com/office/drawing/2014/main" xmlns="" id="{CDFA7332-F5ED-4878-BBED-F2CB6A187E7C}"/>
                </a:ext>
              </a:extLst>
            </p:cNvPr>
            <p:cNvSpPr/>
            <p:nvPr/>
          </p:nvSpPr>
          <p:spPr>
            <a:xfrm>
              <a:off x="9054708" y="2242850"/>
              <a:ext cx="1285832" cy="1285832"/>
            </a:xfrm>
            <a:prstGeom prst="roundRect">
              <a:avLst>
                <a:gd name="adj" fmla="val 8564"/>
              </a:avLst>
            </a:prstGeom>
            <a:grpFill/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50">
              <a:extLst>
                <a:ext uri="{FF2B5EF4-FFF2-40B4-BE49-F238E27FC236}">
                  <a16:creationId xmlns:a16="http://schemas.microsoft.com/office/drawing/2014/main" xmlns="" id="{858EC8A0-4910-4861-A52E-F7D09412CFEA}"/>
                </a:ext>
              </a:extLst>
            </p:cNvPr>
            <p:cNvGrpSpPr/>
            <p:nvPr/>
          </p:nvGrpSpPr>
          <p:grpSpPr>
            <a:xfrm>
              <a:off x="9426928" y="2798494"/>
              <a:ext cx="326346" cy="105933"/>
              <a:chOff x="3922713" y="3060701"/>
              <a:chExt cx="2606675" cy="846137"/>
            </a:xfrm>
            <a:grpFill/>
          </p:grpSpPr>
          <p:sp>
            <p:nvSpPr>
              <p:cNvPr id="139" name="Freeform 26">
                <a:extLst>
                  <a:ext uri="{FF2B5EF4-FFF2-40B4-BE49-F238E27FC236}">
                    <a16:creationId xmlns:a16="http://schemas.microsoft.com/office/drawing/2014/main" xmlns="" id="{72B4877A-25AC-4144-BFA1-814BC5435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9388" y="30607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3">
                <a:extLst>
                  <a:ext uri="{FF2B5EF4-FFF2-40B4-BE49-F238E27FC236}">
                    <a16:creationId xmlns:a16="http://schemas.microsoft.com/office/drawing/2014/main" xmlns="" id="{9AF963E6-40AD-48C6-8EB4-58EEC2260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39068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48">
            <a:extLst>
              <a:ext uri="{FF2B5EF4-FFF2-40B4-BE49-F238E27FC236}">
                <a16:creationId xmlns:a16="http://schemas.microsoft.com/office/drawing/2014/main" xmlns="" id="{EB685BF2-796E-4724-A4DE-A62A45821C05}"/>
              </a:ext>
            </a:extLst>
          </p:cNvPr>
          <p:cNvGrpSpPr/>
          <p:nvPr/>
        </p:nvGrpSpPr>
        <p:grpSpPr>
          <a:xfrm>
            <a:off x="7147066" y="3145955"/>
            <a:ext cx="964374" cy="964374"/>
            <a:chOff x="9054708" y="2242850"/>
            <a:chExt cx="1285832" cy="1285832"/>
          </a:xfrm>
          <a:solidFill>
            <a:srgbClr val="1BCDC9"/>
          </a:solidFill>
        </p:grpSpPr>
        <p:sp>
          <p:nvSpPr>
            <p:cNvPr id="148" name="圆角矩形 64">
              <a:extLst>
                <a:ext uri="{FF2B5EF4-FFF2-40B4-BE49-F238E27FC236}">
                  <a16:creationId xmlns:a16="http://schemas.microsoft.com/office/drawing/2014/main" xmlns="" id="{B24D20E9-FA69-4565-95B8-2F1BEA67F1BB}"/>
                </a:ext>
              </a:extLst>
            </p:cNvPr>
            <p:cNvSpPr/>
            <p:nvPr/>
          </p:nvSpPr>
          <p:spPr>
            <a:xfrm>
              <a:off x="9054708" y="2242850"/>
              <a:ext cx="1285832" cy="1285832"/>
            </a:xfrm>
            <a:prstGeom prst="roundRect">
              <a:avLst>
                <a:gd name="adj" fmla="val 8564"/>
              </a:avLst>
            </a:prstGeom>
            <a:grpFill/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50">
              <a:extLst>
                <a:ext uri="{FF2B5EF4-FFF2-40B4-BE49-F238E27FC236}">
                  <a16:creationId xmlns:a16="http://schemas.microsoft.com/office/drawing/2014/main" xmlns="" id="{99C0EAD3-9E98-45D4-AB62-E7ABFF91D9AB}"/>
                </a:ext>
              </a:extLst>
            </p:cNvPr>
            <p:cNvGrpSpPr/>
            <p:nvPr/>
          </p:nvGrpSpPr>
          <p:grpSpPr>
            <a:xfrm>
              <a:off x="9426928" y="2798494"/>
              <a:ext cx="326346" cy="105933"/>
              <a:chOff x="3922713" y="3060701"/>
              <a:chExt cx="2606675" cy="846137"/>
            </a:xfrm>
            <a:grpFill/>
          </p:grpSpPr>
          <p:sp>
            <p:nvSpPr>
              <p:cNvPr id="146" name="Freeform 26">
                <a:extLst>
                  <a:ext uri="{FF2B5EF4-FFF2-40B4-BE49-F238E27FC236}">
                    <a16:creationId xmlns:a16="http://schemas.microsoft.com/office/drawing/2014/main" xmlns="" id="{F0F182A0-82F4-4008-9FAF-6C635DC6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9388" y="30607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xmlns="" id="{08AB72EE-08D1-41FB-8046-866302A8B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39068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51" name="圖片 150">
            <a:extLst>
              <a:ext uri="{FF2B5EF4-FFF2-40B4-BE49-F238E27FC236}">
                <a16:creationId xmlns:a16="http://schemas.microsoft.com/office/drawing/2014/main" xmlns="" id="{616697C1-97A5-43AE-86E9-02F044401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01064" y="3276437"/>
            <a:ext cx="675000" cy="675000"/>
          </a:xfrm>
          <a:prstGeom prst="rect">
            <a:avLst/>
          </a:prstGeom>
        </p:spPr>
      </p:pic>
      <p:sp>
        <p:nvSpPr>
          <p:cNvPr id="154" name="矩形 153">
            <a:extLst>
              <a:ext uri="{FF2B5EF4-FFF2-40B4-BE49-F238E27FC236}">
                <a16:creationId xmlns:a16="http://schemas.microsoft.com/office/drawing/2014/main" xmlns="" id="{0FE3F3A2-A792-4ED5-B741-D22CEC1A0745}"/>
              </a:ext>
            </a:extLst>
          </p:cNvPr>
          <p:cNvSpPr/>
          <p:nvPr/>
        </p:nvSpPr>
        <p:spPr>
          <a:xfrm>
            <a:off x="3800125" y="2184861"/>
            <a:ext cx="856645" cy="2846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lIns="68580" tIns="34290" rIns="68580" bIns="34290">
            <a:spAutoFit/>
          </a:bodyPr>
          <a:lstStyle/>
          <a:p>
            <a:r>
              <a:rPr lang="zh-TW" altLang="en-US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隨時偵測</a:t>
            </a:r>
            <a:endParaRPr lang="en-US" altLang="zh-CN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xmlns="" id="{A0692222-8B64-4859-8F86-E321106B6DF3}"/>
              </a:ext>
            </a:extLst>
          </p:cNvPr>
          <p:cNvSpPr/>
          <p:nvPr/>
        </p:nvSpPr>
        <p:spPr>
          <a:xfrm>
            <a:off x="6479584" y="2198360"/>
            <a:ext cx="856242" cy="2846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有人入侵</a:t>
            </a:r>
            <a:endParaRPr lang="zh-CN" altLang="en-US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xmlns="" id="{67F5CE58-E1F8-4939-A8E2-20D087BAA6E2}"/>
              </a:ext>
            </a:extLst>
          </p:cNvPr>
          <p:cNvSpPr/>
          <p:nvPr/>
        </p:nvSpPr>
        <p:spPr>
          <a:xfrm>
            <a:off x="2166911" y="4211708"/>
            <a:ext cx="1020151" cy="284693"/>
          </a:xfrm>
          <a:prstGeom prst="rect">
            <a:avLst/>
          </a:prstGeom>
          <a:noFill/>
          <a:ln w="38100">
            <a:solidFill>
              <a:srgbClr val="1BCDC9"/>
            </a:solidFill>
          </a:ln>
        </p:spPr>
        <p:txBody>
          <a:bodyPr wrap="none" lIns="68580" tIns="34290" rIns="68580" bIns="34290">
            <a:spAutoFit/>
          </a:bodyPr>
          <a:lstStyle/>
          <a:p>
            <a:r>
              <a:rPr lang="zh-TW" altLang="en-US" b="1" dirty="0" smtClean="0">
                <a:solidFill>
                  <a:srgbClr val="1BCDC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示警</a:t>
            </a:r>
            <a:r>
              <a:rPr lang="en-US" altLang="zh-TW" b="1" dirty="0" smtClean="0">
                <a:solidFill>
                  <a:srgbClr val="1BCDC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&amp;</a:t>
            </a:r>
            <a:r>
              <a:rPr lang="zh-TW" altLang="en-US" b="1" dirty="0" smtClean="0">
                <a:solidFill>
                  <a:srgbClr val="1BCDC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留影</a:t>
            </a:r>
            <a:endParaRPr lang="zh-CN" altLang="en-US" b="1" dirty="0">
              <a:solidFill>
                <a:srgbClr val="1BCDC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xmlns="" id="{B0E2806B-31AD-44E6-B3BF-1BE38B04C9AC}"/>
              </a:ext>
            </a:extLst>
          </p:cNvPr>
          <p:cNvSpPr/>
          <p:nvPr/>
        </p:nvSpPr>
        <p:spPr>
          <a:xfrm>
            <a:off x="4436504" y="4224265"/>
            <a:ext cx="1036181" cy="284693"/>
          </a:xfrm>
          <a:prstGeom prst="rect">
            <a:avLst/>
          </a:prstGeom>
          <a:noFill/>
          <a:ln w="38100">
            <a:solidFill>
              <a:srgbClr val="1BCDC9"/>
            </a:solidFill>
          </a:ln>
        </p:spPr>
        <p:txBody>
          <a:bodyPr wrap="none" lIns="68580" tIns="34290" rIns="68580" bIns="34290">
            <a:spAutoFit/>
          </a:bodyPr>
          <a:lstStyle/>
          <a:p>
            <a:r>
              <a:rPr lang="zh-TW" altLang="en-US" b="1" dirty="0">
                <a:solidFill>
                  <a:srgbClr val="1BCDC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通知使用者</a:t>
            </a:r>
            <a:endParaRPr lang="zh-CN" altLang="en-US" b="1" dirty="0">
              <a:solidFill>
                <a:srgbClr val="1BCDC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xmlns="" id="{4EC09007-389C-4E64-8EAC-01F6732FA7E4}"/>
              </a:ext>
            </a:extLst>
          </p:cNvPr>
          <p:cNvSpPr/>
          <p:nvPr/>
        </p:nvSpPr>
        <p:spPr>
          <a:xfrm>
            <a:off x="7320943" y="4217390"/>
            <a:ext cx="677108" cy="284693"/>
          </a:xfrm>
          <a:prstGeom prst="rect">
            <a:avLst/>
          </a:prstGeom>
          <a:noFill/>
          <a:ln w="38100">
            <a:solidFill>
              <a:srgbClr val="1BCDC9"/>
            </a:solidFill>
          </a:ln>
        </p:spPr>
        <p:txBody>
          <a:bodyPr wrap="none" lIns="68580" tIns="34290" rIns="68580" bIns="34290">
            <a:spAutoFit/>
          </a:bodyPr>
          <a:lstStyle/>
          <a:p>
            <a:r>
              <a:rPr lang="zh-TW" altLang="en-US" b="1" dirty="0">
                <a:solidFill>
                  <a:srgbClr val="1BCDC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處　理</a:t>
            </a:r>
            <a:endParaRPr lang="en-US" altLang="zh-CN" b="1" dirty="0">
              <a:solidFill>
                <a:srgbClr val="1BCDC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xmlns="" id="{7237672C-03DD-41A1-AF5C-3F7E0C3D9974}"/>
              </a:ext>
            </a:extLst>
          </p:cNvPr>
          <p:cNvCxnSpPr>
            <a:stCxn id="29" idx="3"/>
            <a:endCxn id="75" idx="1"/>
          </p:cNvCxnSpPr>
          <p:nvPr/>
        </p:nvCxnSpPr>
        <p:spPr>
          <a:xfrm>
            <a:off x="1952270" y="1605336"/>
            <a:ext cx="176407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xmlns="" id="{E601EEA3-D346-4375-8EAE-2BA1467248B5}"/>
              </a:ext>
            </a:extLst>
          </p:cNvPr>
          <p:cNvCxnSpPr/>
          <p:nvPr/>
        </p:nvCxnSpPr>
        <p:spPr>
          <a:xfrm>
            <a:off x="4653662" y="1617470"/>
            <a:ext cx="176407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xmlns="" id="{6A558D7A-F4D7-45D9-8E9B-A8C4C204F19A}"/>
              </a:ext>
            </a:extLst>
          </p:cNvPr>
          <p:cNvCxnSpPr>
            <a:stCxn id="130" idx="3"/>
          </p:cNvCxnSpPr>
          <p:nvPr/>
        </p:nvCxnSpPr>
        <p:spPr>
          <a:xfrm>
            <a:off x="7381163" y="1605336"/>
            <a:ext cx="73027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>
            <a:extLst>
              <a:ext uri="{FF2B5EF4-FFF2-40B4-BE49-F238E27FC236}">
                <a16:creationId xmlns:a16="http://schemas.microsoft.com/office/drawing/2014/main" xmlns="" id="{F3E6C9AA-6FA1-445D-99FC-4D4AF1BB635B}"/>
              </a:ext>
            </a:extLst>
          </p:cNvPr>
          <p:cNvCxnSpPr/>
          <p:nvPr/>
        </p:nvCxnSpPr>
        <p:spPr>
          <a:xfrm>
            <a:off x="8083447" y="1589477"/>
            <a:ext cx="0" cy="111873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>
            <a:extLst>
              <a:ext uri="{FF2B5EF4-FFF2-40B4-BE49-F238E27FC236}">
                <a16:creationId xmlns:a16="http://schemas.microsoft.com/office/drawing/2014/main" xmlns="" id="{7C015CB3-3234-4B02-80C6-B68BD71B0580}"/>
              </a:ext>
            </a:extLst>
          </p:cNvPr>
          <p:cNvCxnSpPr>
            <a:cxnSpLocks/>
          </p:cNvCxnSpPr>
          <p:nvPr/>
        </p:nvCxnSpPr>
        <p:spPr>
          <a:xfrm>
            <a:off x="4373725" y="2708209"/>
            <a:ext cx="373771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xmlns="" id="{BFD6C2FF-C9C8-4AF8-BF30-38AB5A86E3E7}"/>
              </a:ext>
            </a:extLst>
          </p:cNvPr>
          <p:cNvCxnSpPr>
            <a:cxnSpLocks/>
          </p:cNvCxnSpPr>
          <p:nvPr/>
        </p:nvCxnSpPr>
        <p:spPr>
          <a:xfrm>
            <a:off x="938199" y="2709099"/>
            <a:ext cx="3435526" cy="0"/>
          </a:xfrm>
          <a:prstGeom prst="line">
            <a:avLst/>
          </a:prstGeom>
          <a:ln w="76200">
            <a:solidFill>
              <a:srgbClr val="1BC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xmlns="" id="{402EE805-8F75-4013-B5D5-D14AC6331250}"/>
              </a:ext>
            </a:extLst>
          </p:cNvPr>
          <p:cNvCxnSpPr>
            <a:cxnSpLocks/>
          </p:cNvCxnSpPr>
          <p:nvPr/>
        </p:nvCxnSpPr>
        <p:spPr>
          <a:xfrm flipH="1">
            <a:off x="938199" y="3628142"/>
            <a:ext cx="1238437" cy="0"/>
          </a:xfrm>
          <a:prstGeom prst="line">
            <a:avLst/>
          </a:prstGeom>
          <a:ln w="76200">
            <a:solidFill>
              <a:srgbClr val="1BC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xmlns="" id="{AFF9F793-2C80-49A9-A00D-53D5384BCC46}"/>
              </a:ext>
            </a:extLst>
          </p:cNvPr>
          <p:cNvCxnSpPr>
            <a:cxnSpLocks/>
          </p:cNvCxnSpPr>
          <p:nvPr/>
        </p:nvCxnSpPr>
        <p:spPr>
          <a:xfrm flipH="1">
            <a:off x="948149" y="2680214"/>
            <a:ext cx="4047" cy="947928"/>
          </a:xfrm>
          <a:prstGeom prst="line">
            <a:avLst/>
          </a:prstGeom>
          <a:ln w="76200">
            <a:solidFill>
              <a:srgbClr val="1BC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>
            <a:extLst>
              <a:ext uri="{FF2B5EF4-FFF2-40B4-BE49-F238E27FC236}">
                <a16:creationId xmlns:a16="http://schemas.microsoft.com/office/drawing/2014/main" xmlns="" id="{E9E8AFB9-86A1-497A-9478-E12DBFE3408E}"/>
              </a:ext>
            </a:extLst>
          </p:cNvPr>
          <p:cNvCxnSpPr>
            <a:stCxn id="65" idx="3"/>
            <a:endCxn id="141" idx="1"/>
          </p:cNvCxnSpPr>
          <p:nvPr/>
        </p:nvCxnSpPr>
        <p:spPr>
          <a:xfrm>
            <a:off x="3141010" y="3628142"/>
            <a:ext cx="1315882" cy="0"/>
          </a:xfrm>
          <a:prstGeom prst="line">
            <a:avLst/>
          </a:prstGeom>
          <a:ln w="76200">
            <a:solidFill>
              <a:srgbClr val="1BC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xmlns="" id="{588E904F-88E2-40A6-A7C2-2CAD0CF63A67}"/>
              </a:ext>
            </a:extLst>
          </p:cNvPr>
          <p:cNvCxnSpPr>
            <a:stCxn id="141" idx="3"/>
            <a:endCxn id="148" idx="1"/>
          </p:cNvCxnSpPr>
          <p:nvPr/>
        </p:nvCxnSpPr>
        <p:spPr>
          <a:xfrm>
            <a:off x="5421266" y="3628142"/>
            <a:ext cx="1725800" cy="0"/>
          </a:xfrm>
          <a:prstGeom prst="line">
            <a:avLst/>
          </a:prstGeom>
          <a:ln w="76200">
            <a:solidFill>
              <a:srgbClr val="1BC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469;p14">
            <a:extLst>
              <a:ext uri="{FF2B5EF4-FFF2-40B4-BE49-F238E27FC236}">
                <a16:creationId xmlns:a16="http://schemas.microsoft.com/office/drawing/2014/main" xmlns="" id="{8BD89A0A-95AD-41E3-908E-94835DBEC463}"/>
              </a:ext>
            </a:extLst>
          </p:cNvPr>
          <p:cNvSpPr txBox="1">
            <a:spLocks/>
          </p:cNvSpPr>
          <p:nvPr/>
        </p:nvSpPr>
        <p:spPr>
          <a:xfrm>
            <a:off x="0" y="100725"/>
            <a:ext cx="9144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系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統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流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程</a:t>
            </a:r>
            <a:endParaRPr lang="zh-TW" altLang="en-US" sz="3200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xmlns="" id="{7AAF4C33-BB7D-4EB7-AF4A-7BEC83D1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2009" y="1261653"/>
            <a:ext cx="675000" cy="67500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xmlns="" id="{16848CE4-ABD0-4B5B-BD63-E616439062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8601" y="1265778"/>
            <a:ext cx="675000" cy="675000"/>
          </a:xfrm>
          <a:prstGeom prst="rect">
            <a:avLst/>
          </a:prstGeom>
        </p:spPr>
      </p:pic>
      <p:pic>
        <p:nvPicPr>
          <p:cNvPr id="54" name="圖片 53" descr="thie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220" y="1244840"/>
            <a:ext cx="707228" cy="707228"/>
          </a:xfrm>
          <a:prstGeom prst="rect">
            <a:avLst/>
          </a:prstGeom>
        </p:spPr>
      </p:pic>
      <p:pic>
        <p:nvPicPr>
          <p:cNvPr id="55" name="圖片 54" descr="photo-and-camer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8645" y="3245090"/>
            <a:ext cx="797492" cy="797492"/>
          </a:xfrm>
          <a:prstGeom prst="rect">
            <a:avLst/>
          </a:prstGeom>
        </p:spPr>
      </p:pic>
      <p:pic>
        <p:nvPicPr>
          <p:cNvPr id="57" name="圖片 56" descr="running-cop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657" y="3238643"/>
            <a:ext cx="776437" cy="776437"/>
          </a:xfrm>
          <a:prstGeom prst="rect">
            <a:avLst/>
          </a:prstGeom>
        </p:spPr>
      </p:pic>
      <p:sp>
        <p:nvSpPr>
          <p:cNvPr id="58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95300" y="4757630"/>
            <a:ext cx="548700" cy="38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349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  <p:bldP spid="75" grpId="0" animBg="1"/>
      <p:bldP spid="130" grpId="0" animBg="1"/>
      <p:bldP spid="154" grpId="0" animBg="1"/>
      <p:bldP spid="155" grpId="0" animBg="1"/>
      <p:bldP spid="156" grpId="0" animBg="1"/>
      <p:bldP spid="157" grpId="0" animBg="1"/>
      <p:bldP spid="1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11">
            <a:extLst>
              <a:ext uri="{FF2B5EF4-FFF2-40B4-BE49-F238E27FC236}">
                <a16:creationId xmlns:a16="http://schemas.microsoft.com/office/drawing/2014/main" xmlns="" id="{1BFD8DE4-A515-4C0A-9EE4-F9C639013151}"/>
              </a:ext>
            </a:extLst>
          </p:cNvPr>
          <p:cNvGrpSpPr/>
          <p:nvPr/>
        </p:nvGrpSpPr>
        <p:grpSpPr>
          <a:xfrm>
            <a:off x="314719" y="2829403"/>
            <a:ext cx="1782258" cy="1365189"/>
            <a:chOff x="1043608" y="4136586"/>
            <a:chExt cx="2182473" cy="231396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xmlns="" id="{5B08D2A0-A53F-4425-AC8B-B2170787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08147" y="4797152"/>
              <a:ext cx="1653394" cy="1653394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xmlns="" id="{385F2C04-D233-43F6-99DB-91A08EE50585}"/>
                </a:ext>
              </a:extLst>
            </p:cNvPr>
            <p:cNvSpPr txBox="1"/>
            <p:nvPr/>
          </p:nvSpPr>
          <p:spPr>
            <a:xfrm>
              <a:off x="1043608" y="4136586"/>
              <a:ext cx="2182473" cy="626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anose="01010100010101010101" pitchFamily="2" charset="0"/>
                </a:rPr>
                <a:t>APP</a:t>
              </a:r>
              <a:endParaRPr lang="zh-TW" altLang="en-US" sz="1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endParaRPr>
            </a:p>
          </p:txBody>
        </p:sp>
      </p:grpSp>
      <p:grpSp>
        <p:nvGrpSpPr>
          <p:cNvPr id="12" name="群組 16">
            <a:extLst>
              <a:ext uri="{FF2B5EF4-FFF2-40B4-BE49-F238E27FC236}">
                <a16:creationId xmlns:a16="http://schemas.microsoft.com/office/drawing/2014/main" xmlns="" id="{ABCA1AF8-76A9-4E3F-A632-26E6B708C7A4}"/>
              </a:ext>
            </a:extLst>
          </p:cNvPr>
          <p:cNvGrpSpPr/>
          <p:nvPr/>
        </p:nvGrpSpPr>
        <p:grpSpPr>
          <a:xfrm>
            <a:off x="3359080" y="1970541"/>
            <a:ext cx="1509607" cy="1442939"/>
            <a:chOff x="6157920" y="2430618"/>
            <a:chExt cx="2264274" cy="2164279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xmlns="" id="{26BE9EFF-8EAE-4F07-A009-2B579E66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157920" y="2975203"/>
              <a:ext cx="2232142" cy="1619694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xmlns="" id="{7AD289C1-A207-4C07-97F5-555007487D71}"/>
                </a:ext>
              </a:extLst>
            </p:cNvPr>
            <p:cNvSpPr txBox="1"/>
            <p:nvPr/>
          </p:nvSpPr>
          <p:spPr>
            <a:xfrm>
              <a:off x="6239721" y="2430618"/>
              <a:ext cx="2182473" cy="553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anose="01010100010101010101" pitchFamily="2" charset="0"/>
                </a:rPr>
                <a:t>Server</a:t>
              </a:r>
              <a:endParaRPr lang="zh-TW" altLang="en-US" sz="1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endParaRPr>
            </a:p>
          </p:txBody>
        </p:sp>
      </p:grpSp>
      <p:grpSp>
        <p:nvGrpSpPr>
          <p:cNvPr id="16" name="群組 9">
            <a:extLst>
              <a:ext uri="{FF2B5EF4-FFF2-40B4-BE49-F238E27FC236}">
                <a16:creationId xmlns:a16="http://schemas.microsoft.com/office/drawing/2014/main" xmlns="" id="{F863BEA7-2E22-445B-9390-FB6E3E3EE83F}"/>
              </a:ext>
            </a:extLst>
          </p:cNvPr>
          <p:cNvGrpSpPr/>
          <p:nvPr/>
        </p:nvGrpSpPr>
        <p:grpSpPr>
          <a:xfrm>
            <a:off x="92213" y="901185"/>
            <a:ext cx="2255791" cy="1038302"/>
            <a:chOff x="-150042" y="1384487"/>
            <a:chExt cx="3007721" cy="1384403"/>
          </a:xfrm>
        </p:grpSpPr>
        <p:pic>
          <p:nvPicPr>
            <p:cNvPr id="11" name="Picture 2" descr="「Arduino」的圖片搜尋結果">
              <a:extLst>
                <a:ext uri="{FF2B5EF4-FFF2-40B4-BE49-F238E27FC236}">
                  <a16:creationId xmlns:a16="http://schemas.microsoft.com/office/drawing/2014/main" xmlns="" id="{665D202B-924C-47F6-ADA2-0F3ECEF79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7001" y="1881249"/>
              <a:ext cx="1797701" cy="887641"/>
            </a:xfrm>
            <a:prstGeom prst="rect">
              <a:avLst/>
            </a:prstGeom>
            <a:noFill/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xmlns="" id="{D5FA4A17-F4A8-4CE6-BF0E-E7667F4720E1}"/>
                </a:ext>
              </a:extLst>
            </p:cNvPr>
            <p:cNvSpPr txBox="1"/>
            <p:nvPr/>
          </p:nvSpPr>
          <p:spPr>
            <a:xfrm>
              <a:off x="-150042" y="1384487"/>
              <a:ext cx="30077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anose="01010100010101010101" pitchFamily="2" charset="0"/>
                </a:rPr>
                <a:t>Arduino</a:t>
              </a:r>
              <a:endParaRPr lang="zh-TW" altLang="en-US" sz="1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endParaRPr>
            </a:p>
          </p:txBody>
        </p:sp>
      </p:grpSp>
      <p:grpSp>
        <p:nvGrpSpPr>
          <p:cNvPr id="20" name="群組 32">
            <a:extLst>
              <a:ext uri="{FF2B5EF4-FFF2-40B4-BE49-F238E27FC236}">
                <a16:creationId xmlns:a16="http://schemas.microsoft.com/office/drawing/2014/main" xmlns="" id="{B2E9E98F-DADF-4830-AAC0-25305CA727A5}"/>
              </a:ext>
            </a:extLst>
          </p:cNvPr>
          <p:cNvGrpSpPr/>
          <p:nvPr/>
        </p:nvGrpSpPr>
        <p:grpSpPr>
          <a:xfrm>
            <a:off x="6888209" y="2019724"/>
            <a:ext cx="2255791" cy="1652642"/>
            <a:chOff x="9255967" y="2582366"/>
            <a:chExt cx="3007721" cy="2203522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xmlns="" id="{49CFC329-430B-4828-A46E-1EA3F5560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888525" y="3062829"/>
              <a:ext cx="1723059" cy="1723059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xmlns="" id="{DDA01237-30C7-4AA9-A0F5-43F10D3C9050}"/>
                </a:ext>
              </a:extLst>
            </p:cNvPr>
            <p:cNvSpPr txBox="1"/>
            <p:nvPr/>
          </p:nvSpPr>
          <p:spPr>
            <a:xfrm>
              <a:off x="9255967" y="2582366"/>
              <a:ext cx="30077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anose="01010100010101010101" pitchFamily="2" charset="0"/>
                </a:rPr>
                <a:t>Database</a:t>
              </a:r>
              <a:endParaRPr lang="zh-TW" altLang="en-US" sz="1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xmlns="" id="{8A7A8FCC-30EA-4380-B307-CCC2FE225EEB}"/>
              </a:ext>
            </a:extLst>
          </p:cNvPr>
          <p:cNvGrpSpPr/>
          <p:nvPr/>
        </p:nvGrpSpPr>
        <p:grpSpPr>
          <a:xfrm flipH="1">
            <a:off x="2008034" y="3225511"/>
            <a:ext cx="1879751" cy="695552"/>
            <a:chOff x="4301412" y="2855446"/>
            <a:chExt cx="2182473" cy="722304"/>
          </a:xfrm>
        </p:grpSpPr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xmlns="" id="{7A29F4EB-B3D6-4A7A-8B7F-44DB63265B92}"/>
                </a:ext>
              </a:extLst>
            </p:cNvPr>
            <p:cNvCxnSpPr/>
            <p:nvPr/>
          </p:nvCxnSpPr>
          <p:spPr>
            <a:xfrm rot="10800000" flipH="1" flipV="1">
              <a:off x="5188976" y="2912561"/>
              <a:ext cx="1053676" cy="478354"/>
            </a:xfrm>
            <a:prstGeom prst="straightConnector1">
              <a:avLst/>
            </a:prstGeom>
            <a:ln w="762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xmlns="" id="{39A46CA4-B629-4061-8404-F833B2EF126A}"/>
                </a:ext>
              </a:extLst>
            </p:cNvPr>
            <p:cNvCxnSpPr/>
            <p:nvPr/>
          </p:nvCxnSpPr>
          <p:spPr>
            <a:xfrm flipH="1" flipV="1">
              <a:off x="5069242" y="2855446"/>
              <a:ext cx="1029730" cy="464075"/>
            </a:xfrm>
            <a:prstGeom prst="straightConnector1">
              <a:avLst/>
            </a:prstGeom>
            <a:ln w="762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xmlns="" id="{1CF4147C-5F9A-40A4-8673-6638ABACFB6B}"/>
                </a:ext>
              </a:extLst>
            </p:cNvPr>
            <p:cNvSpPr txBox="1"/>
            <p:nvPr/>
          </p:nvSpPr>
          <p:spPr>
            <a:xfrm>
              <a:off x="4301412" y="3242155"/>
              <a:ext cx="2182473" cy="335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Wi-Fi</a:t>
              </a:r>
              <a:endParaRPr lang="zh-TW" altLang="en-US" sz="15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xmlns="" id="{53980E16-E394-46AD-98D6-F704661BAEC3}"/>
              </a:ext>
            </a:extLst>
          </p:cNvPr>
          <p:cNvGrpSpPr/>
          <p:nvPr/>
        </p:nvGrpSpPr>
        <p:grpSpPr>
          <a:xfrm flipH="1">
            <a:off x="2033753" y="1659746"/>
            <a:ext cx="1142772" cy="821903"/>
            <a:chOff x="4301412" y="4395287"/>
            <a:chExt cx="2480996" cy="1101167"/>
          </a:xfrm>
        </p:grpSpPr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xmlns="" id="{8AB241EF-09D0-4A22-8F63-AD6E99CC03C0}"/>
                </a:ext>
              </a:extLst>
            </p:cNvPr>
            <p:cNvCxnSpPr/>
            <p:nvPr/>
          </p:nvCxnSpPr>
          <p:spPr>
            <a:xfrm flipV="1">
              <a:off x="4591192" y="4395287"/>
              <a:ext cx="1800807" cy="821094"/>
            </a:xfrm>
            <a:prstGeom prst="straightConnector1">
              <a:avLst/>
            </a:prstGeom>
            <a:ln w="762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xmlns="" id="{7F6A5407-75C9-4048-99D8-88A7FEEFC46C}"/>
                </a:ext>
              </a:extLst>
            </p:cNvPr>
            <p:cNvCxnSpPr/>
            <p:nvPr/>
          </p:nvCxnSpPr>
          <p:spPr>
            <a:xfrm flipH="1">
              <a:off x="4301412" y="4525347"/>
              <a:ext cx="1794588" cy="830424"/>
            </a:xfrm>
            <a:prstGeom prst="straightConnector1">
              <a:avLst/>
            </a:prstGeom>
            <a:ln w="762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xmlns="" id="{BAAF5200-777F-45D0-B9C8-22B79DC619E1}"/>
                </a:ext>
              </a:extLst>
            </p:cNvPr>
            <p:cNvSpPr txBox="1"/>
            <p:nvPr/>
          </p:nvSpPr>
          <p:spPr>
            <a:xfrm>
              <a:off x="4599935" y="5063485"/>
              <a:ext cx="2182473" cy="43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Wi-Fi</a:t>
              </a:r>
              <a:endParaRPr lang="zh-TW" altLang="en-US" sz="15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5" name="群組 44">
            <a:extLst>
              <a:ext uri="{FF2B5EF4-FFF2-40B4-BE49-F238E27FC236}">
                <a16:creationId xmlns:a16="http://schemas.microsoft.com/office/drawing/2014/main" xmlns="" id="{F8FFF031-A4AF-4FDF-8C59-930F79F0D16F}"/>
              </a:ext>
            </a:extLst>
          </p:cNvPr>
          <p:cNvGrpSpPr/>
          <p:nvPr/>
        </p:nvGrpSpPr>
        <p:grpSpPr>
          <a:xfrm>
            <a:off x="6284889" y="2994882"/>
            <a:ext cx="714125" cy="10117"/>
            <a:chOff x="8556173" y="4109027"/>
            <a:chExt cx="1403231" cy="19879"/>
          </a:xfrm>
        </p:grpSpPr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xmlns="" id="{111F8315-C89E-41E8-B70B-AA55E454073A}"/>
                </a:ext>
              </a:extLst>
            </p:cNvPr>
            <p:cNvCxnSpPr/>
            <p:nvPr/>
          </p:nvCxnSpPr>
          <p:spPr>
            <a:xfrm>
              <a:off x="8811738" y="4109027"/>
              <a:ext cx="1147666" cy="0"/>
            </a:xfrm>
            <a:prstGeom prst="straightConnector1">
              <a:avLst/>
            </a:prstGeom>
            <a:ln w="762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xmlns="" id="{A9188268-F9E4-4A31-9D38-FF9E019A92A3}"/>
                </a:ext>
              </a:extLst>
            </p:cNvPr>
            <p:cNvCxnSpPr/>
            <p:nvPr/>
          </p:nvCxnSpPr>
          <p:spPr>
            <a:xfrm flipH="1">
              <a:off x="8556173" y="4128906"/>
              <a:ext cx="1147666" cy="0"/>
            </a:xfrm>
            <a:prstGeom prst="straightConnector1">
              <a:avLst/>
            </a:prstGeom>
            <a:ln w="762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群組 48"/>
          <p:cNvGrpSpPr/>
          <p:nvPr/>
        </p:nvGrpSpPr>
        <p:grpSpPr>
          <a:xfrm>
            <a:off x="4447120" y="1990306"/>
            <a:ext cx="2255791" cy="1469021"/>
            <a:chOff x="4993041" y="1909433"/>
            <a:chExt cx="2255791" cy="1469021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xmlns="" id="{ACEDCC65-58B5-4424-8678-4995F0D16E65}"/>
                </a:ext>
              </a:extLst>
            </p:cNvPr>
            <p:cNvSpPr txBox="1"/>
            <p:nvPr/>
          </p:nvSpPr>
          <p:spPr>
            <a:xfrm>
              <a:off x="4993041" y="1909433"/>
              <a:ext cx="2255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b="1" dirty="0" smtClean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anose="01010100010101010101" pitchFamily="2" charset="0"/>
                </a:rPr>
                <a:t>Python</a:t>
              </a:r>
              <a:endParaRPr lang="zh-TW" altLang="en-US" sz="1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endParaRPr>
            </a:p>
          </p:txBody>
        </p:sp>
        <p:pic>
          <p:nvPicPr>
            <p:cNvPr id="2050" name="Picture 2" descr="https://upload.wikimedia.org/wikipedia/commons/thumb/c/c3/Python-logo-notext.svg/1869px-Python-logo-notext.svg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632382" y="2227562"/>
              <a:ext cx="1050301" cy="1150892"/>
            </a:xfrm>
            <a:prstGeom prst="rect">
              <a:avLst/>
            </a:prstGeom>
            <a:noFill/>
          </p:spPr>
        </p:pic>
      </p:grpSp>
      <p:sp>
        <p:nvSpPr>
          <p:cNvPr id="56" name="Google Shape;469;p14">
            <a:extLst>
              <a:ext uri="{FF2B5EF4-FFF2-40B4-BE49-F238E27FC236}">
                <a16:creationId xmlns:a16="http://schemas.microsoft.com/office/drawing/2014/main" xmlns="" id="{8BD89A0A-95AD-41E3-908E-94835DBEC463}"/>
              </a:ext>
            </a:extLst>
          </p:cNvPr>
          <p:cNvSpPr txBox="1">
            <a:spLocks/>
          </p:cNvSpPr>
          <p:nvPr/>
        </p:nvSpPr>
        <p:spPr>
          <a:xfrm>
            <a:off x="0" y="100725"/>
            <a:ext cx="9144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系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統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架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構</a:t>
            </a:r>
            <a:endParaRPr lang="zh-TW" altLang="en-US" sz="3200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57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95300" y="4757630"/>
            <a:ext cx="548700" cy="38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348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469;p14">
            <a:extLst>
              <a:ext uri="{FF2B5EF4-FFF2-40B4-BE49-F238E27FC236}">
                <a16:creationId xmlns:a16="http://schemas.microsoft.com/office/drawing/2014/main" xmlns="" id="{8BD89A0A-95AD-41E3-908E-94835DBEC463}"/>
              </a:ext>
            </a:extLst>
          </p:cNvPr>
          <p:cNvSpPr txBox="1">
            <a:spLocks/>
          </p:cNvSpPr>
          <p:nvPr/>
        </p:nvSpPr>
        <p:spPr>
          <a:xfrm>
            <a:off x="0" y="100725"/>
            <a:ext cx="9144000" cy="68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實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際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成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</a:t>
            </a:r>
            <a:r>
              <a:rPr lang="zh-TW" altLang="en-US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果</a:t>
            </a:r>
            <a:r>
              <a:rPr lang="en-US" altLang="zh-TW" sz="3200" dirty="0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	-	</a:t>
            </a:r>
            <a:r>
              <a:rPr lang="en-US" altLang="zh-TW" sz="3200" dirty="0" err="1" smtClean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Arduino</a:t>
            </a:r>
            <a:endParaRPr lang="zh-TW" altLang="en-US" sz="3200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57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95300" y="4757630"/>
            <a:ext cx="548700" cy="38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121858" name="Picture 2" descr="https://lh6.googleusercontent.com/__qFEUcXNEsJlAURu4xh4s4GwTCp7dDQDSv18kByF5D1X8kY6GDXeBjfEIS1n_hhIX7ijm6xaQJrjzK9OUGKqFCHIdhZEpkW6NVZwuFaIK-_XcKkaKe_ncrx8tp4kU0nhUNbI_l1mmu-twwipKevjtjRkAMPtOTVJkrZi14PCIaIowa5He-N-zmeUCQw9Qkw3xWNI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308" y="1409414"/>
            <a:ext cx="3959989" cy="2230175"/>
          </a:xfrm>
          <a:prstGeom prst="rect">
            <a:avLst/>
          </a:prstGeom>
          <a:noFill/>
        </p:spPr>
      </p:pic>
      <p:pic>
        <p:nvPicPr>
          <p:cNvPr id="121860" name="Picture 4" descr="https://lh4.googleusercontent.com/Oiz5M8u-iVWG00jM0SVBO-LaUxLAm74dl22ImJtmEa6UUNMd699JjQhAMZHzxevVYgRdaiDD6Rp3QFNlybkEh7vYa3culBAekZWnSXddic8ABlMwULE1WprOkiX_AiP6cJFk7__wKcFzGI2UuI_Zopj-y4ThZu6CnGkUjHaOq2jcZ_3it4FRlnia2QnMo4x1aJNtU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27" y="1412889"/>
            <a:ext cx="3974310" cy="223824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6057" y="360205"/>
            <a:ext cx="3220154" cy="4284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53143" y="355988"/>
            <a:ext cx="3516071" cy="42997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28348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293</Words>
  <Application>Microsoft Office PowerPoint</Application>
  <PresentationFormat>如螢幕大小 (16:9)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Arial</vt:lpstr>
      <vt:lpstr>新細明體</vt:lpstr>
      <vt:lpstr>MS UI Gothic</vt:lpstr>
      <vt:lpstr>Oswald</vt:lpstr>
      <vt:lpstr>Source Sans Pro</vt:lpstr>
      <vt:lpstr>Calibri</vt:lpstr>
      <vt:lpstr>Microsoft YaHei</vt:lpstr>
      <vt:lpstr>Microsoft Himalaya</vt:lpstr>
      <vt:lpstr>宋体</vt:lpstr>
      <vt:lpstr>Wingdings</vt:lpstr>
      <vt:lpstr>Quince template</vt:lpstr>
      <vt:lpstr>居家安全偵測系統</vt:lpstr>
      <vt:lpstr>大綱</vt:lpstr>
      <vt:lpstr>投影片 3</vt:lpstr>
      <vt:lpstr>針對學生及剛步入工作階段的族群</vt:lpstr>
      <vt:lpstr>投影片 5</vt:lpstr>
      <vt:lpstr>大綱</vt:lpstr>
      <vt:lpstr>投影片 7</vt:lpstr>
      <vt:lpstr>投影片 8</vt:lpstr>
      <vt:lpstr>投影片 9</vt:lpstr>
      <vt:lpstr>投影片 10</vt:lpstr>
      <vt:lpstr>投影片 11</vt:lpstr>
      <vt:lpstr>大綱</vt:lpstr>
      <vt:lpstr>投影片 13</vt:lpstr>
      <vt:lpstr>投影片 14</vt:lpstr>
      <vt:lpstr>大綱</vt:lpstr>
      <vt:lpstr>投影片 16</vt:lpstr>
      <vt:lpstr>投影片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NUTC</dc:creator>
  <cp:lastModifiedBy>User</cp:lastModifiedBy>
  <cp:revision>41</cp:revision>
  <dcterms:modified xsi:type="dcterms:W3CDTF">2022-09-25T05:44:43Z</dcterms:modified>
</cp:coreProperties>
</file>